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2"/>
  </p:notesMasterIdLst>
  <p:handoutMasterIdLst>
    <p:handoutMasterId r:id="rId63"/>
  </p:handoutMasterIdLst>
  <p:sldIdLst>
    <p:sldId id="262" r:id="rId2"/>
    <p:sldId id="375" r:id="rId3"/>
    <p:sldId id="376" r:id="rId4"/>
    <p:sldId id="377" r:id="rId5"/>
    <p:sldId id="263" r:id="rId6"/>
    <p:sldId id="264" r:id="rId7"/>
    <p:sldId id="266" r:id="rId8"/>
    <p:sldId id="273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430" r:id="rId61"/>
  </p:sldIdLst>
  <p:sldSz cx="9144000" cy="5143500" type="screen16x9"/>
  <p:notesSz cx="6858000" cy="9144000"/>
  <p:embeddedFontLst>
    <p:embeddedFont>
      <p:font typeface="Atyp Display" panose="020B0604020202020204" charset="0"/>
      <p:regular r:id="rId64"/>
    </p:embeddedFont>
    <p:embeddedFont>
      <p:font typeface="Atyp Text" panose="020B0604020202020204" charset="0"/>
      <p:regular r:id="rId65"/>
    </p:embeddedFont>
    <p:embeddedFont>
      <p:font typeface="Atyp Text Medium" panose="020B0604020202020204" charset="0"/>
      <p:regular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8DEC"/>
    <a:srgbClr val="F3F3F3"/>
    <a:srgbClr val="A08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6D258-06EE-4252-8CE1-3AE80632AE81}" v="800" dt="2023-12-14T15:39:23.31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Без стилю та сі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Стиль із теми 1 –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Стиль із теми 1 –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Світлий стиль 3 –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4"/>
    <p:restoredTop sz="94723"/>
  </p:normalViewPr>
  <p:slideViewPr>
    <p:cSldViewPr snapToGrid="0">
      <p:cViewPr varScale="1">
        <p:scale>
          <a:sx n="119" d="100"/>
          <a:sy n="119" d="100"/>
        </p:scale>
        <p:origin x="924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25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F85FE5-3F68-474B-A3CD-5AEDF9520A3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F3E7392E-3D67-4688-81B6-83610D59E385}">
      <dgm:prSet phldrT="[Текст]"/>
      <dgm:spPr>
        <a:solidFill>
          <a:schemeClr val="accent2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en-US" dirty="0"/>
            <a:t>Input Embedding</a:t>
          </a:r>
          <a:endParaRPr lang="uk-UA" dirty="0"/>
        </a:p>
      </dgm:t>
    </dgm:pt>
    <dgm:pt modelId="{E6D481A8-3773-46DD-B66D-8BFD892E5FBC}" type="parTrans" cxnId="{B21257D0-DC96-4500-A440-7647A15D6C10}">
      <dgm:prSet/>
      <dgm:spPr/>
      <dgm:t>
        <a:bodyPr/>
        <a:lstStyle/>
        <a:p>
          <a:endParaRPr lang="uk-UA"/>
        </a:p>
      </dgm:t>
    </dgm:pt>
    <dgm:pt modelId="{A4337369-9337-4439-9823-13E0278EBF76}" type="sibTrans" cxnId="{B21257D0-DC96-4500-A440-7647A15D6C10}">
      <dgm:prSet/>
      <dgm:spPr/>
      <dgm:t>
        <a:bodyPr/>
        <a:lstStyle/>
        <a:p>
          <a:endParaRPr lang="uk-UA"/>
        </a:p>
      </dgm:t>
    </dgm:pt>
    <dgm:pt modelId="{5E86399D-B777-4A55-9275-969D332666A2}">
      <dgm:prSet phldrT="[Текст]"/>
      <dgm:spPr>
        <a:solidFill>
          <a:srgbClr val="CC8DEC"/>
        </a:solidFill>
        <a:ln>
          <a:noFill/>
        </a:ln>
      </dgm:spPr>
      <dgm:t>
        <a:bodyPr/>
        <a:lstStyle/>
        <a:p>
          <a:r>
            <a:rPr lang="en-US" dirty="0"/>
            <a:t>Positional encoding</a:t>
          </a:r>
          <a:endParaRPr lang="uk-UA" dirty="0"/>
        </a:p>
      </dgm:t>
    </dgm:pt>
    <dgm:pt modelId="{B83318DA-E7FD-4B45-B4BD-CE520C60EFFB}" type="parTrans" cxnId="{09906404-272F-4B27-AC25-B95336CC4789}">
      <dgm:prSet/>
      <dgm:spPr/>
      <dgm:t>
        <a:bodyPr/>
        <a:lstStyle/>
        <a:p>
          <a:endParaRPr lang="uk-UA"/>
        </a:p>
      </dgm:t>
    </dgm:pt>
    <dgm:pt modelId="{9FC2F596-4C2E-4D51-82E6-7CC0E786566A}" type="sibTrans" cxnId="{09906404-272F-4B27-AC25-B95336CC4789}">
      <dgm:prSet/>
      <dgm:spPr/>
      <dgm:t>
        <a:bodyPr/>
        <a:lstStyle/>
        <a:p>
          <a:endParaRPr lang="uk-UA"/>
        </a:p>
      </dgm:t>
    </dgm:pt>
    <dgm:pt modelId="{B2213029-DAC6-4BB2-A236-3C601A0F6778}">
      <dgm:prSet phldrT="[Текст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dirty="0"/>
            <a:t>Self-Attention</a:t>
          </a:r>
          <a:endParaRPr lang="uk-UA" dirty="0"/>
        </a:p>
      </dgm:t>
    </dgm:pt>
    <dgm:pt modelId="{CEF1C3B6-894E-4217-8F75-99991F8C9FF5}" type="parTrans" cxnId="{4F0C4DAA-AAD3-47AD-9374-CC357ED43B9C}">
      <dgm:prSet/>
      <dgm:spPr/>
      <dgm:t>
        <a:bodyPr/>
        <a:lstStyle/>
        <a:p>
          <a:endParaRPr lang="uk-UA"/>
        </a:p>
      </dgm:t>
    </dgm:pt>
    <dgm:pt modelId="{5CB43FA0-4A96-4E75-B9AA-241822AF8335}" type="sibTrans" cxnId="{4F0C4DAA-AAD3-47AD-9374-CC357ED43B9C}">
      <dgm:prSet/>
      <dgm:spPr/>
      <dgm:t>
        <a:bodyPr/>
        <a:lstStyle/>
        <a:p>
          <a:endParaRPr lang="uk-UA"/>
        </a:p>
      </dgm:t>
    </dgm:pt>
    <dgm:pt modelId="{1356322A-BF85-4F08-BC7D-B45E15D57E11}">
      <dgm:prSet phldrT="[Текст]"/>
      <dgm:spPr>
        <a:solidFill>
          <a:srgbClr val="CC8DEC"/>
        </a:solidFill>
        <a:ln>
          <a:noFill/>
        </a:ln>
      </dgm:spPr>
      <dgm:t>
        <a:bodyPr/>
        <a:lstStyle/>
        <a:p>
          <a:r>
            <a:rPr lang="en-US" dirty="0"/>
            <a:t>Masked Self-attention</a:t>
          </a:r>
          <a:endParaRPr lang="uk-UA" dirty="0"/>
        </a:p>
      </dgm:t>
    </dgm:pt>
    <dgm:pt modelId="{D8DEBE28-D03D-4131-A053-0BA8B7AF17DD}" type="parTrans" cxnId="{752216D0-A888-4581-8EA6-1E20FDB5B3D0}">
      <dgm:prSet/>
      <dgm:spPr/>
      <dgm:t>
        <a:bodyPr/>
        <a:lstStyle/>
        <a:p>
          <a:endParaRPr lang="uk-UA"/>
        </a:p>
      </dgm:t>
    </dgm:pt>
    <dgm:pt modelId="{ACAC6635-1701-4628-BD04-62B82EDBE94B}" type="sibTrans" cxnId="{752216D0-A888-4581-8EA6-1E20FDB5B3D0}">
      <dgm:prSet/>
      <dgm:spPr/>
      <dgm:t>
        <a:bodyPr/>
        <a:lstStyle/>
        <a:p>
          <a:endParaRPr lang="uk-UA"/>
        </a:p>
      </dgm:t>
    </dgm:pt>
    <dgm:pt modelId="{1466E3F8-19B6-4E52-82FB-317B12E6BACB}">
      <dgm:prSet phldrT="[Текст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b="1" i="0" dirty="0"/>
            <a:t>Encoder-Decoder Attention</a:t>
          </a:r>
          <a:endParaRPr lang="uk-UA" dirty="0"/>
        </a:p>
      </dgm:t>
    </dgm:pt>
    <dgm:pt modelId="{87FC8CC0-C1C6-492F-9BDA-13103EC131E5}" type="parTrans" cxnId="{1C3BA330-0EEC-4145-92F4-2F580AEC445C}">
      <dgm:prSet/>
      <dgm:spPr/>
      <dgm:t>
        <a:bodyPr/>
        <a:lstStyle/>
        <a:p>
          <a:endParaRPr lang="uk-UA"/>
        </a:p>
      </dgm:t>
    </dgm:pt>
    <dgm:pt modelId="{1F377CEE-2517-4DC0-AAB8-30158B7C2072}" type="sibTrans" cxnId="{1C3BA330-0EEC-4145-92F4-2F580AEC445C}">
      <dgm:prSet/>
      <dgm:spPr/>
      <dgm:t>
        <a:bodyPr/>
        <a:lstStyle/>
        <a:p>
          <a:endParaRPr lang="uk-UA"/>
        </a:p>
      </dgm:t>
    </dgm:pt>
    <dgm:pt modelId="{86643426-058E-4F2B-81C2-C4C50E6D2170}">
      <dgm:prSet phldrT="[Текст]"/>
      <dgm:spPr>
        <a:solidFill>
          <a:srgbClr val="CC8DEC"/>
        </a:solidFill>
        <a:ln>
          <a:noFill/>
        </a:ln>
      </dgm:spPr>
      <dgm:t>
        <a:bodyPr/>
        <a:lstStyle/>
        <a:p>
          <a:r>
            <a:rPr lang="en-US" b="1" i="0" dirty="0"/>
            <a:t>Normalization</a:t>
          </a:r>
          <a:endParaRPr lang="uk-UA" dirty="0"/>
        </a:p>
      </dgm:t>
    </dgm:pt>
    <dgm:pt modelId="{B3247687-CBD8-45F4-8CF3-A7133D6C1B19}" type="parTrans" cxnId="{AA398604-97FC-41E3-8794-B8AD7CE6CD57}">
      <dgm:prSet/>
      <dgm:spPr/>
      <dgm:t>
        <a:bodyPr/>
        <a:lstStyle/>
        <a:p>
          <a:endParaRPr lang="uk-UA"/>
        </a:p>
      </dgm:t>
    </dgm:pt>
    <dgm:pt modelId="{6269E705-5DA2-4035-9C47-023D05CA5212}" type="sibTrans" cxnId="{AA398604-97FC-41E3-8794-B8AD7CE6CD57}">
      <dgm:prSet/>
      <dgm:spPr/>
      <dgm:t>
        <a:bodyPr/>
        <a:lstStyle/>
        <a:p>
          <a:endParaRPr lang="uk-UA"/>
        </a:p>
      </dgm:t>
    </dgm:pt>
    <dgm:pt modelId="{1CAC7639-A74D-4AE9-ADE3-A106B8D36F66}">
      <dgm:prSet phldrT="[Текст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b="1" i="0" dirty="0"/>
            <a:t>Linear Layer and SoftMax</a:t>
          </a:r>
          <a:endParaRPr lang="uk-UA" dirty="0"/>
        </a:p>
      </dgm:t>
    </dgm:pt>
    <dgm:pt modelId="{3071793B-A08F-43DE-8E77-A8683E204F4C}" type="parTrans" cxnId="{1633880B-8A83-47E8-804D-83B4C69782B7}">
      <dgm:prSet/>
      <dgm:spPr/>
      <dgm:t>
        <a:bodyPr/>
        <a:lstStyle/>
        <a:p>
          <a:endParaRPr lang="uk-UA"/>
        </a:p>
      </dgm:t>
    </dgm:pt>
    <dgm:pt modelId="{29E9846C-9598-4A92-94CD-1418CCE21AAA}" type="sibTrans" cxnId="{1633880B-8A83-47E8-804D-83B4C69782B7}">
      <dgm:prSet/>
      <dgm:spPr/>
      <dgm:t>
        <a:bodyPr/>
        <a:lstStyle/>
        <a:p>
          <a:endParaRPr lang="uk-UA"/>
        </a:p>
      </dgm:t>
    </dgm:pt>
    <dgm:pt modelId="{45DCB671-E2D8-4E4C-B47E-DEAFA382CB78}">
      <dgm:prSet phldrT="[Текст]"/>
      <dgm:spPr>
        <a:solidFill>
          <a:srgbClr val="CC8DEC"/>
        </a:solidFill>
        <a:ln>
          <a:noFill/>
        </a:ln>
      </dgm:spPr>
      <dgm:t>
        <a:bodyPr/>
        <a:lstStyle/>
        <a:p>
          <a:r>
            <a:rPr lang="en-US" b="1" i="0" dirty="0"/>
            <a:t>Residual Connections</a:t>
          </a:r>
          <a:endParaRPr lang="uk-UA" dirty="0"/>
        </a:p>
      </dgm:t>
    </dgm:pt>
    <dgm:pt modelId="{256B7E15-F2E6-454F-A481-7A25156B08DE}" type="parTrans" cxnId="{C9FD9A58-D812-4A5C-B826-C069A99A3A53}">
      <dgm:prSet/>
      <dgm:spPr/>
      <dgm:t>
        <a:bodyPr/>
        <a:lstStyle/>
        <a:p>
          <a:endParaRPr lang="uk-UA"/>
        </a:p>
      </dgm:t>
    </dgm:pt>
    <dgm:pt modelId="{C47F3EA6-3A80-4703-B3B2-E9D221F120E5}" type="sibTrans" cxnId="{C9FD9A58-D812-4A5C-B826-C069A99A3A53}">
      <dgm:prSet/>
      <dgm:spPr/>
      <dgm:t>
        <a:bodyPr/>
        <a:lstStyle/>
        <a:p>
          <a:endParaRPr lang="uk-UA"/>
        </a:p>
      </dgm:t>
    </dgm:pt>
    <dgm:pt modelId="{1C7053ED-8A49-435F-84B7-098E95FFFE4A}">
      <dgm:prSet phldrT="[Текст]"/>
      <dgm:spPr>
        <a:solidFill>
          <a:schemeClr val="bg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b="1" i="0" dirty="0"/>
            <a:t>Feed-Forward Neural Network</a:t>
          </a:r>
          <a:endParaRPr lang="uk-UA" dirty="0"/>
        </a:p>
      </dgm:t>
    </dgm:pt>
    <dgm:pt modelId="{E13D7F6D-A0D0-43AE-B827-8B0792AD0ADD}" type="parTrans" cxnId="{75C4C85E-A990-4F68-BBFA-3A533D88B564}">
      <dgm:prSet/>
      <dgm:spPr/>
      <dgm:t>
        <a:bodyPr/>
        <a:lstStyle/>
        <a:p>
          <a:endParaRPr lang="uk-UA"/>
        </a:p>
      </dgm:t>
    </dgm:pt>
    <dgm:pt modelId="{74D98D8C-CA3B-4598-A20D-DFD9D5EFC9B8}" type="sibTrans" cxnId="{75C4C85E-A990-4F68-BBFA-3A533D88B564}">
      <dgm:prSet/>
      <dgm:spPr/>
      <dgm:t>
        <a:bodyPr/>
        <a:lstStyle/>
        <a:p>
          <a:endParaRPr lang="uk-UA"/>
        </a:p>
      </dgm:t>
    </dgm:pt>
    <dgm:pt modelId="{30C937EF-5927-4838-8125-45F82569FFBE}" type="pres">
      <dgm:prSet presAssocID="{1FF85FE5-3F68-474B-A3CD-5AEDF9520A3D}" presName="diagram" presStyleCnt="0">
        <dgm:presLayoutVars>
          <dgm:dir/>
          <dgm:resizeHandles val="exact"/>
        </dgm:presLayoutVars>
      </dgm:prSet>
      <dgm:spPr/>
    </dgm:pt>
    <dgm:pt modelId="{FB9CCADC-5523-49D1-99B1-43777C390B0E}" type="pres">
      <dgm:prSet presAssocID="{F3E7392E-3D67-4688-81B6-83610D59E385}" presName="node" presStyleLbl="node1" presStyleIdx="0" presStyleCnt="9" custLinFactNeighborX="1142" custLinFactNeighborY="-904">
        <dgm:presLayoutVars>
          <dgm:bulletEnabled val="1"/>
        </dgm:presLayoutVars>
      </dgm:prSet>
      <dgm:spPr/>
    </dgm:pt>
    <dgm:pt modelId="{2CBECBD5-0295-4F76-B533-7191611AD560}" type="pres">
      <dgm:prSet presAssocID="{A4337369-9337-4439-9823-13E0278EBF76}" presName="sibTrans" presStyleCnt="0"/>
      <dgm:spPr/>
    </dgm:pt>
    <dgm:pt modelId="{76A7DDB8-1451-429B-91D8-7ED26496A685}" type="pres">
      <dgm:prSet presAssocID="{5E86399D-B777-4A55-9275-969D332666A2}" presName="node" presStyleLbl="node1" presStyleIdx="1" presStyleCnt="9">
        <dgm:presLayoutVars>
          <dgm:bulletEnabled val="1"/>
        </dgm:presLayoutVars>
      </dgm:prSet>
      <dgm:spPr/>
    </dgm:pt>
    <dgm:pt modelId="{87666597-AC38-4B1F-8373-8D8953FBE832}" type="pres">
      <dgm:prSet presAssocID="{9FC2F596-4C2E-4D51-82E6-7CC0E786566A}" presName="sibTrans" presStyleCnt="0"/>
      <dgm:spPr/>
    </dgm:pt>
    <dgm:pt modelId="{3D9BBB9E-8CEA-4C97-A333-510FCF190DB9}" type="pres">
      <dgm:prSet presAssocID="{B2213029-DAC6-4BB2-A236-3C601A0F6778}" presName="node" presStyleLbl="node1" presStyleIdx="2" presStyleCnt="9">
        <dgm:presLayoutVars>
          <dgm:bulletEnabled val="1"/>
        </dgm:presLayoutVars>
      </dgm:prSet>
      <dgm:spPr/>
    </dgm:pt>
    <dgm:pt modelId="{BFFA8403-C6A9-4CA6-BA91-31630B72C956}" type="pres">
      <dgm:prSet presAssocID="{5CB43FA0-4A96-4E75-B9AA-241822AF8335}" presName="sibTrans" presStyleCnt="0"/>
      <dgm:spPr/>
    </dgm:pt>
    <dgm:pt modelId="{B3C057D0-DBEE-459B-9278-D99CA32A0F80}" type="pres">
      <dgm:prSet presAssocID="{1356322A-BF85-4F08-BC7D-B45E15D57E11}" presName="node" presStyleLbl="node1" presStyleIdx="3" presStyleCnt="9">
        <dgm:presLayoutVars>
          <dgm:bulletEnabled val="1"/>
        </dgm:presLayoutVars>
      </dgm:prSet>
      <dgm:spPr/>
    </dgm:pt>
    <dgm:pt modelId="{B056B4C2-B799-4F6A-8C27-C176411BC12F}" type="pres">
      <dgm:prSet presAssocID="{ACAC6635-1701-4628-BD04-62B82EDBE94B}" presName="sibTrans" presStyleCnt="0"/>
      <dgm:spPr/>
    </dgm:pt>
    <dgm:pt modelId="{DFFE7196-8602-4E6C-A92C-411C77A1D86E}" type="pres">
      <dgm:prSet presAssocID="{1466E3F8-19B6-4E52-82FB-317B12E6BACB}" presName="node" presStyleLbl="node1" presStyleIdx="4" presStyleCnt="9">
        <dgm:presLayoutVars>
          <dgm:bulletEnabled val="1"/>
        </dgm:presLayoutVars>
      </dgm:prSet>
      <dgm:spPr/>
    </dgm:pt>
    <dgm:pt modelId="{47F7892D-3D37-41DD-BB41-EC5F32986448}" type="pres">
      <dgm:prSet presAssocID="{1F377CEE-2517-4DC0-AAB8-30158B7C2072}" presName="sibTrans" presStyleCnt="0"/>
      <dgm:spPr/>
    </dgm:pt>
    <dgm:pt modelId="{59034810-6049-46F3-8B93-A503A133F81B}" type="pres">
      <dgm:prSet presAssocID="{86643426-058E-4F2B-81C2-C4C50E6D2170}" presName="node" presStyleLbl="node1" presStyleIdx="5" presStyleCnt="9">
        <dgm:presLayoutVars>
          <dgm:bulletEnabled val="1"/>
        </dgm:presLayoutVars>
      </dgm:prSet>
      <dgm:spPr/>
    </dgm:pt>
    <dgm:pt modelId="{CBC7AFFE-F51E-4A0C-84B4-09703A9168AE}" type="pres">
      <dgm:prSet presAssocID="{6269E705-5DA2-4035-9C47-023D05CA5212}" presName="sibTrans" presStyleCnt="0"/>
      <dgm:spPr/>
    </dgm:pt>
    <dgm:pt modelId="{BB90241F-2BCD-4006-BCFD-73248D73A5B7}" type="pres">
      <dgm:prSet presAssocID="{1CAC7639-A74D-4AE9-ADE3-A106B8D36F66}" presName="node" presStyleLbl="node1" presStyleIdx="6" presStyleCnt="9">
        <dgm:presLayoutVars>
          <dgm:bulletEnabled val="1"/>
        </dgm:presLayoutVars>
      </dgm:prSet>
      <dgm:spPr/>
    </dgm:pt>
    <dgm:pt modelId="{E13B094A-C1B0-41B9-9366-4EB0044A5469}" type="pres">
      <dgm:prSet presAssocID="{29E9846C-9598-4A92-94CD-1418CCE21AAA}" presName="sibTrans" presStyleCnt="0"/>
      <dgm:spPr/>
    </dgm:pt>
    <dgm:pt modelId="{665B15B9-A08A-4D58-8CD7-7423BA4EA949}" type="pres">
      <dgm:prSet presAssocID="{45DCB671-E2D8-4E4C-B47E-DEAFA382CB78}" presName="node" presStyleLbl="node1" presStyleIdx="7" presStyleCnt="9">
        <dgm:presLayoutVars>
          <dgm:bulletEnabled val="1"/>
        </dgm:presLayoutVars>
      </dgm:prSet>
      <dgm:spPr/>
    </dgm:pt>
    <dgm:pt modelId="{B28AEED0-C561-4E18-93FC-AF1280BBC703}" type="pres">
      <dgm:prSet presAssocID="{C47F3EA6-3A80-4703-B3B2-E9D221F120E5}" presName="sibTrans" presStyleCnt="0"/>
      <dgm:spPr/>
    </dgm:pt>
    <dgm:pt modelId="{DF4DDFB6-01A5-4E8A-95F9-44E860AF35F0}" type="pres">
      <dgm:prSet presAssocID="{1C7053ED-8A49-435F-84B7-098E95FFFE4A}" presName="node" presStyleLbl="node1" presStyleIdx="8" presStyleCnt="9">
        <dgm:presLayoutVars>
          <dgm:bulletEnabled val="1"/>
        </dgm:presLayoutVars>
      </dgm:prSet>
      <dgm:spPr/>
    </dgm:pt>
  </dgm:ptLst>
  <dgm:cxnLst>
    <dgm:cxn modelId="{09906404-272F-4B27-AC25-B95336CC4789}" srcId="{1FF85FE5-3F68-474B-A3CD-5AEDF9520A3D}" destId="{5E86399D-B777-4A55-9275-969D332666A2}" srcOrd="1" destOrd="0" parTransId="{B83318DA-E7FD-4B45-B4BD-CE520C60EFFB}" sibTransId="{9FC2F596-4C2E-4D51-82E6-7CC0E786566A}"/>
    <dgm:cxn modelId="{AA398604-97FC-41E3-8794-B8AD7CE6CD57}" srcId="{1FF85FE5-3F68-474B-A3CD-5AEDF9520A3D}" destId="{86643426-058E-4F2B-81C2-C4C50E6D2170}" srcOrd="5" destOrd="0" parTransId="{B3247687-CBD8-45F4-8CF3-A7133D6C1B19}" sibTransId="{6269E705-5DA2-4035-9C47-023D05CA5212}"/>
    <dgm:cxn modelId="{1633880B-8A83-47E8-804D-83B4C69782B7}" srcId="{1FF85FE5-3F68-474B-A3CD-5AEDF9520A3D}" destId="{1CAC7639-A74D-4AE9-ADE3-A106B8D36F66}" srcOrd="6" destOrd="0" parTransId="{3071793B-A08F-43DE-8E77-A8683E204F4C}" sibTransId="{29E9846C-9598-4A92-94CD-1418CCE21AAA}"/>
    <dgm:cxn modelId="{1C3BA330-0EEC-4145-92F4-2F580AEC445C}" srcId="{1FF85FE5-3F68-474B-A3CD-5AEDF9520A3D}" destId="{1466E3F8-19B6-4E52-82FB-317B12E6BACB}" srcOrd="4" destOrd="0" parTransId="{87FC8CC0-C1C6-492F-9BDA-13103EC131E5}" sibTransId="{1F377CEE-2517-4DC0-AAB8-30158B7C2072}"/>
    <dgm:cxn modelId="{DA0EF135-5DD8-40A5-BDBC-462C77E13B85}" type="presOf" srcId="{5E86399D-B777-4A55-9275-969D332666A2}" destId="{76A7DDB8-1451-429B-91D8-7ED26496A685}" srcOrd="0" destOrd="0" presId="urn:microsoft.com/office/officeart/2005/8/layout/default"/>
    <dgm:cxn modelId="{88D5473E-5DC7-4B0D-A43D-BCF593FF4727}" type="presOf" srcId="{B2213029-DAC6-4BB2-A236-3C601A0F6778}" destId="{3D9BBB9E-8CEA-4C97-A333-510FCF190DB9}" srcOrd="0" destOrd="0" presId="urn:microsoft.com/office/officeart/2005/8/layout/default"/>
    <dgm:cxn modelId="{75C4C85E-A990-4F68-BBFA-3A533D88B564}" srcId="{1FF85FE5-3F68-474B-A3CD-5AEDF9520A3D}" destId="{1C7053ED-8A49-435F-84B7-098E95FFFE4A}" srcOrd="8" destOrd="0" parTransId="{E13D7F6D-A0D0-43AE-B827-8B0792AD0ADD}" sibTransId="{74D98D8C-CA3B-4598-A20D-DFD9D5EFC9B8}"/>
    <dgm:cxn modelId="{1C1FE14C-475C-4469-B824-899736DD4E98}" type="presOf" srcId="{1356322A-BF85-4F08-BC7D-B45E15D57E11}" destId="{B3C057D0-DBEE-459B-9278-D99CA32A0F80}" srcOrd="0" destOrd="0" presId="urn:microsoft.com/office/officeart/2005/8/layout/default"/>
    <dgm:cxn modelId="{C9FD9A58-D812-4A5C-B826-C069A99A3A53}" srcId="{1FF85FE5-3F68-474B-A3CD-5AEDF9520A3D}" destId="{45DCB671-E2D8-4E4C-B47E-DEAFA382CB78}" srcOrd="7" destOrd="0" parTransId="{256B7E15-F2E6-454F-A481-7A25156B08DE}" sibTransId="{C47F3EA6-3A80-4703-B3B2-E9D221F120E5}"/>
    <dgm:cxn modelId="{1689BC8E-1059-4856-9EB3-C80CCE3D2FCA}" type="presOf" srcId="{1CAC7639-A74D-4AE9-ADE3-A106B8D36F66}" destId="{BB90241F-2BCD-4006-BCFD-73248D73A5B7}" srcOrd="0" destOrd="0" presId="urn:microsoft.com/office/officeart/2005/8/layout/default"/>
    <dgm:cxn modelId="{C09A4095-97EE-4D10-9ADA-9E9C55C165D1}" type="presOf" srcId="{1466E3F8-19B6-4E52-82FB-317B12E6BACB}" destId="{DFFE7196-8602-4E6C-A92C-411C77A1D86E}" srcOrd="0" destOrd="0" presId="urn:microsoft.com/office/officeart/2005/8/layout/default"/>
    <dgm:cxn modelId="{4F0C4DAA-AAD3-47AD-9374-CC357ED43B9C}" srcId="{1FF85FE5-3F68-474B-A3CD-5AEDF9520A3D}" destId="{B2213029-DAC6-4BB2-A236-3C601A0F6778}" srcOrd="2" destOrd="0" parTransId="{CEF1C3B6-894E-4217-8F75-99991F8C9FF5}" sibTransId="{5CB43FA0-4A96-4E75-B9AA-241822AF8335}"/>
    <dgm:cxn modelId="{98F3CEB8-3DE8-44B5-A799-2A02A4CB3BD1}" type="presOf" srcId="{F3E7392E-3D67-4688-81B6-83610D59E385}" destId="{FB9CCADC-5523-49D1-99B1-43777C390B0E}" srcOrd="0" destOrd="0" presId="urn:microsoft.com/office/officeart/2005/8/layout/default"/>
    <dgm:cxn modelId="{D6452CCE-1E44-4B7D-ACEB-DC890F08342D}" type="presOf" srcId="{1C7053ED-8A49-435F-84B7-098E95FFFE4A}" destId="{DF4DDFB6-01A5-4E8A-95F9-44E860AF35F0}" srcOrd="0" destOrd="0" presId="urn:microsoft.com/office/officeart/2005/8/layout/default"/>
    <dgm:cxn modelId="{752216D0-A888-4581-8EA6-1E20FDB5B3D0}" srcId="{1FF85FE5-3F68-474B-A3CD-5AEDF9520A3D}" destId="{1356322A-BF85-4F08-BC7D-B45E15D57E11}" srcOrd="3" destOrd="0" parTransId="{D8DEBE28-D03D-4131-A053-0BA8B7AF17DD}" sibTransId="{ACAC6635-1701-4628-BD04-62B82EDBE94B}"/>
    <dgm:cxn modelId="{B21257D0-DC96-4500-A440-7647A15D6C10}" srcId="{1FF85FE5-3F68-474B-A3CD-5AEDF9520A3D}" destId="{F3E7392E-3D67-4688-81B6-83610D59E385}" srcOrd="0" destOrd="0" parTransId="{E6D481A8-3773-46DD-B66D-8BFD892E5FBC}" sibTransId="{A4337369-9337-4439-9823-13E0278EBF76}"/>
    <dgm:cxn modelId="{B0DC8AE7-D93C-4F6D-B596-2B3DF096A0D3}" type="presOf" srcId="{86643426-058E-4F2B-81C2-C4C50E6D2170}" destId="{59034810-6049-46F3-8B93-A503A133F81B}" srcOrd="0" destOrd="0" presId="urn:microsoft.com/office/officeart/2005/8/layout/default"/>
    <dgm:cxn modelId="{3DA377ED-E628-4A4B-9DF7-585C758F9763}" type="presOf" srcId="{1FF85FE5-3F68-474B-A3CD-5AEDF9520A3D}" destId="{30C937EF-5927-4838-8125-45F82569FFBE}" srcOrd="0" destOrd="0" presId="urn:microsoft.com/office/officeart/2005/8/layout/default"/>
    <dgm:cxn modelId="{22CD39FA-74A9-4994-B3DB-65F748B2B352}" type="presOf" srcId="{45DCB671-E2D8-4E4C-B47E-DEAFA382CB78}" destId="{665B15B9-A08A-4D58-8CD7-7423BA4EA949}" srcOrd="0" destOrd="0" presId="urn:microsoft.com/office/officeart/2005/8/layout/default"/>
    <dgm:cxn modelId="{A473061C-48EB-44BB-A60A-7EBBBC8B23DE}" type="presParOf" srcId="{30C937EF-5927-4838-8125-45F82569FFBE}" destId="{FB9CCADC-5523-49D1-99B1-43777C390B0E}" srcOrd="0" destOrd="0" presId="urn:microsoft.com/office/officeart/2005/8/layout/default"/>
    <dgm:cxn modelId="{6545DBE9-604D-4818-9631-23DF9BA3FA26}" type="presParOf" srcId="{30C937EF-5927-4838-8125-45F82569FFBE}" destId="{2CBECBD5-0295-4F76-B533-7191611AD560}" srcOrd="1" destOrd="0" presId="urn:microsoft.com/office/officeart/2005/8/layout/default"/>
    <dgm:cxn modelId="{CE4150AB-B489-40AF-B4A0-9DFDA5859191}" type="presParOf" srcId="{30C937EF-5927-4838-8125-45F82569FFBE}" destId="{76A7DDB8-1451-429B-91D8-7ED26496A685}" srcOrd="2" destOrd="0" presId="urn:microsoft.com/office/officeart/2005/8/layout/default"/>
    <dgm:cxn modelId="{034F828C-030A-407C-AE94-9D6FC95AF2D3}" type="presParOf" srcId="{30C937EF-5927-4838-8125-45F82569FFBE}" destId="{87666597-AC38-4B1F-8373-8D8953FBE832}" srcOrd="3" destOrd="0" presId="urn:microsoft.com/office/officeart/2005/8/layout/default"/>
    <dgm:cxn modelId="{AA398606-9106-4D1A-A8C4-BB3C97092490}" type="presParOf" srcId="{30C937EF-5927-4838-8125-45F82569FFBE}" destId="{3D9BBB9E-8CEA-4C97-A333-510FCF190DB9}" srcOrd="4" destOrd="0" presId="urn:microsoft.com/office/officeart/2005/8/layout/default"/>
    <dgm:cxn modelId="{0CAA41A9-B1FE-4FDE-AC92-998A5C9689B2}" type="presParOf" srcId="{30C937EF-5927-4838-8125-45F82569FFBE}" destId="{BFFA8403-C6A9-4CA6-BA91-31630B72C956}" srcOrd="5" destOrd="0" presId="urn:microsoft.com/office/officeart/2005/8/layout/default"/>
    <dgm:cxn modelId="{9D4962B6-F732-4ACA-870D-FD2FBA4CDB10}" type="presParOf" srcId="{30C937EF-5927-4838-8125-45F82569FFBE}" destId="{B3C057D0-DBEE-459B-9278-D99CA32A0F80}" srcOrd="6" destOrd="0" presId="urn:microsoft.com/office/officeart/2005/8/layout/default"/>
    <dgm:cxn modelId="{39EAF46A-915A-4C1D-AC36-4D619D3544FD}" type="presParOf" srcId="{30C937EF-5927-4838-8125-45F82569FFBE}" destId="{B056B4C2-B799-4F6A-8C27-C176411BC12F}" srcOrd="7" destOrd="0" presId="urn:microsoft.com/office/officeart/2005/8/layout/default"/>
    <dgm:cxn modelId="{C498F6CE-76AA-4437-8A08-56B444245192}" type="presParOf" srcId="{30C937EF-5927-4838-8125-45F82569FFBE}" destId="{DFFE7196-8602-4E6C-A92C-411C77A1D86E}" srcOrd="8" destOrd="0" presId="urn:microsoft.com/office/officeart/2005/8/layout/default"/>
    <dgm:cxn modelId="{E662DA8C-2C60-4E75-A837-F4B9B5E98247}" type="presParOf" srcId="{30C937EF-5927-4838-8125-45F82569FFBE}" destId="{47F7892D-3D37-41DD-BB41-EC5F32986448}" srcOrd="9" destOrd="0" presId="urn:microsoft.com/office/officeart/2005/8/layout/default"/>
    <dgm:cxn modelId="{D8620C47-E522-4268-9977-85DF4C0C3680}" type="presParOf" srcId="{30C937EF-5927-4838-8125-45F82569FFBE}" destId="{59034810-6049-46F3-8B93-A503A133F81B}" srcOrd="10" destOrd="0" presId="urn:microsoft.com/office/officeart/2005/8/layout/default"/>
    <dgm:cxn modelId="{C3985EEF-F0AD-4297-A658-AF536C3A19DB}" type="presParOf" srcId="{30C937EF-5927-4838-8125-45F82569FFBE}" destId="{CBC7AFFE-F51E-4A0C-84B4-09703A9168AE}" srcOrd="11" destOrd="0" presId="urn:microsoft.com/office/officeart/2005/8/layout/default"/>
    <dgm:cxn modelId="{CF0A692F-3D4D-4C4A-96D5-486E8EAC1A96}" type="presParOf" srcId="{30C937EF-5927-4838-8125-45F82569FFBE}" destId="{BB90241F-2BCD-4006-BCFD-73248D73A5B7}" srcOrd="12" destOrd="0" presId="urn:microsoft.com/office/officeart/2005/8/layout/default"/>
    <dgm:cxn modelId="{D78609C9-0C41-4836-83B0-55141BACEEC4}" type="presParOf" srcId="{30C937EF-5927-4838-8125-45F82569FFBE}" destId="{E13B094A-C1B0-41B9-9366-4EB0044A5469}" srcOrd="13" destOrd="0" presId="urn:microsoft.com/office/officeart/2005/8/layout/default"/>
    <dgm:cxn modelId="{172833F9-4193-4D60-B644-3E49F59C6912}" type="presParOf" srcId="{30C937EF-5927-4838-8125-45F82569FFBE}" destId="{665B15B9-A08A-4D58-8CD7-7423BA4EA949}" srcOrd="14" destOrd="0" presId="urn:microsoft.com/office/officeart/2005/8/layout/default"/>
    <dgm:cxn modelId="{9886F541-7169-4F25-9C9F-B204E9477F7D}" type="presParOf" srcId="{30C937EF-5927-4838-8125-45F82569FFBE}" destId="{B28AEED0-C561-4E18-93FC-AF1280BBC703}" srcOrd="15" destOrd="0" presId="urn:microsoft.com/office/officeart/2005/8/layout/default"/>
    <dgm:cxn modelId="{18D25B2B-77BE-477D-BCB2-FCAFE756A88C}" type="presParOf" srcId="{30C937EF-5927-4838-8125-45F82569FFBE}" destId="{DF4DDFB6-01A5-4E8A-95F9-44E860AF35F0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CCADC-5523-49D1-99B1-43777C390B0E}">
      <dsp:nvSpPr>
        <dsp:cNvPr id="0" name=""/>
        <dsp:cNvSpPr/>
      </dsp:nvSpPr>
      <dsp:spPr>
        <a:xfrm>
          <a:off x="557897" y="0"/>
          <a:ext cx="1590293" cy="954176"/>
        </a:xfrm>
        <a:prstGeom prst="rect">
          <a:avLst/>
        </a:prstGeom>
        <a:solidFill>
          <a:schemeClr val="accent2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Input Embedding</a:t>
          </a:r>
          <a:endParaRPr lang="uk-UA" sz="1700" kern="1200" dirty="0"/>
        </a:p>
      </dsp:txBody>
      <dsp:txXfrm>
        <a:off x="557897" y="0"/>
        <a:ext cx="1590293" cy="954176"/>
      </dsp:txXfrm>
    </dsp:sp>
    <dsp:sp modelId="{76A7DDB8-1451-429B-91D8-7ED26496A685}">
      <dsp:nvSpPr>
        <dsp:cNvPr id="0" name=""/>
        <dsp:cNvSpPr/>
      </dsp:nvSpPr>
      <dsp:spPr>
        <a:xfrm>
          <a:off x="2289058" y="1785"/>
          <a:ext cx="1590293" cy="954176"/>
        </a:xfrm>
        <a:prstGeom prst="rect">
          <a:avLst/>
        </a:prstGeom>
        <a:solidFill>
          <a:srgbClr val="CC8DE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Positional encoding</a:t>
          </a:r>
          <a:endParaRPr lang="uk-UA" sz="1700" kern="1200" dirty="0"/>
        </a:p>
      </dsp:txBody>
      <dsp:txXfrm>
        <a:off x="2289058" y="1785"/>
        <a:ext cx="1590293" cy="954176"/>
      </dsp:txXfrm>
    </dsp:sp>
    <dsp:sp modelId="{3D9BBB9E-8CEA-4C97-A333-510FCF190DB9}">
      <dsp:nvSpPr>
        <dsp:cNvPr id="0" name=""/>
        <dsp:cNvSpPr/>
      </dsp:nvSpPr>
      <dsp:spPr>
        <a:xfrm>
          <a:off x="4038381" y="1785"/>
          <a:ext cx="1590293" cy="954176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Self-Attention</a:t>
          </a:r>
          <a:endParaRPr lang="uk-UA" sz="1700" kern="1200" dirty="0"/>
        </a:p>
      </dsp:txBody>
      <dsp:txXfrm>
        <a:off x="4038381" y="1785"/>
        <a:ext cx="1590293" cy="954176"/>
      </dsp:txXfrm>
    </dsp:sp>
    <dsp:sp modelId="{B3C057D0-DBEE-459B-9278-D99CA32A0F80}">
      <dsp:nvSpPr>
        <dsp:cNvPr id="0" name=""/>
        <dsp:cNvSpPr/>
      </dsp:nvSpPr>
      <dsp:spPr>
        <a:xfrm>
          <a:off x="539735" y="1114990"/>
          <a:ext cx="1590293" cy="954176"/>
        </a:xfrm>
        <a:prstGeom prst="rect">
          <a:avLst/>
        </a:prstGeom>
        <a:solidFill>
          <a:srgbClr val="CC8DE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Masked Self-attention</a:t>
          </a:r>
          <a:endParaRPr lang="uk-UA" sz="1700" kern="1200" dirty="0"/>
        </a:p>
      </dsp:txBody>
      <dsp:txXfrm>
        <a:off x="539735" y="1114990"/>
        <a:ext cx="1590293" cy="954176"/>
      </dsp:txXfrm>
    </dsp:sp>
    <dsp:sp modelId="{DFFE7196-8602-4E6C-A92C-411C77A1D86E}">
      <dsp:nvSpPr>
        <dsp:cNvPr id="0" name=""/>
        <dsp:cNvSpPr/>
      </dsp:nvSpPr>
      <dsp:spPr>
        <a:xfrm>
          <a:off x="2289058" y="1114990"/>
          <a:ext cx="1590293" cy="954176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Encoder-Decoder Attention</a:t>
          </a:r>
          <a:endParaRPr lang="uk-UA" sz="1700" kern="1200" dirty="0"/>
        </a:p>
      </dsp:txBody>
      <dsp:txXfrm>
        <a:off x="2289058" y="1114990"/>
        <a:ext cx="1590293" cy="954176"/>
      </dsp:txXfrm>
    </dsp:sp>
    <dsp:sp modelId="{59034810-6049-46F3-8B93-A503A133F81B}">
      <dsp:nvSpPr>
        <dsp:cNvPr id="0" name=""/>
        <dsp:cNvSpPr/>
      </dsp:nvSpPr>
      <dsp:spPr>
        <a:xfrm>
          <a:off x="4038381" y="1114990"/>
          <a:ext cx="1590293" cy="954176"/>
        </a:xfrm>
        <a:prstGeom prst="rect">
          <a:avLst/>
        </a:prstGeom>
        <a:solidFill>
          <a:srgbClr val="CC8DE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Normalization</a:t>
          </a:r>
          <a:endParaRPr lang="uk-UA" sz="1700" kern="1200" dirty="0"/>
        </a:p>
      </dsp:txBody>
      <dsp:txXfrm>
        <a:off x="4038381" y="1114990"/>
        <a:ext cx="1590293" cy="954176"/>
      </dsp:txXfrm>
    </dsp:sp>
    <dsp:sp modelId="{BB90241F-2BCD-4006-BCFD-73248D73A5B7}">
      <dsp:nvSpPr>
        <dsp:cNvPr id="0" name=""/>
        <dsp:cNvSpPr/>
      </dsp:nvSpPr>
      <dsp:spPr>
        <a:xfrm>
          <a:off x="539735" y="2228195"/>
          <a:ext cx="1590293" cy="954176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Linear Layer and SoftMax</a:t>
          </a:r>
          <a:endParaRPr lang="uk-UA" sz="1700" kern="1200" dirty="0"/>
        </a:p>
      </dsp:txBody>
      <dsp:txXfrm>
        <a:off x="539735" y="2228195"/>
        <a:ext cx="1590293" cy="954176"/>
      </dsp:txXfrm>
    </dsp:sp>
    <dsp:sp modelId="{665B15B9-A08A-4D58-8CD7-7423BA4EA949}">
      <dsp:nvSpPr>
        <dsp:cNvPr id="0" name=""/>
        <dsp:cNvSpPr/>
      </dsp:nvSpPr>
      <dsp:spPr>
        <a:xfrm>
          <a:off x="2289058" y="2228195"/>
          <a:ext cx="1590293" cy="954176"/>
        </a:xfrm>
        <a:prstGeom prst="rect">
          <a:avLst/>
        </a:prstGeom>
        <a:solidFill>
          <a:srgbClr val="CC8DE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Residual Connections</a:t>
          </a:r>
          <a:endParaRPr lang="uk-UA" sz="1700" kern="1200" dirty="0"/>
        </a:p>
      </dsp:txBody>
      <dsp:txXfrm>
        <a:off x="2289058" y="2228195"/>
        <a:ext cx="1590293" cy="954176"/>
      </dsp:txXfrm>
    </dsp:sp>
    <dsp:sp modelId="{DF4DDFB6-01A5-4E8A-95F9-44E860AF35F0}">
      <dsp:nvSpPr>
        <dsp:cNvPr id="0" name=""/>
        <dsp:cNvSpPr/>
      </dsp:nvSpPr>
      <dsp:spPr>
        <a:xfrm>
          <a:off x="4038381" y="2228195"/>
          <a:ext cx="1590293" cy="954176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Feed-Forward Neural Network</a:t>
          </a:r>
          <a:endParaRPr lang="uk-UA" sz="1700" kern="1200" dirty="0"/>
        </a:p>
      </dsp:txBody>
      <dsp:txXfrm>
        <a:off x="4038381" y="2228195"/>
        <a:ext cx="1590293" cy="954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044EDF1F-7B67-5475-C9EC-ED5B9A67A8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E3ED80F0-2D34-1A44-04EF-DCFA319315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021EC-D5F9-4B1A-B3D8-F303EA59E9F7}" type="datetimeFigureOut">
              <a:rPr lang="uk-UA" smtClean="0"/>
              <a:t>14.12.2023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6EBBB73-0F26-5A24-7B46-4E96B2DF8F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F0E1E6A-B05B-A871-A60D-9589F7BC35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01DE5-9C58-402A-895A-B050482904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7273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76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0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arxiv.org/pdf/2010.11929.pdf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media" Target="../media/media2.webm"/><Relationship Id="rId7" Type="http://schemas.openxmlformats.org/officeDocument/2006/relationships/image" Target="../media/image15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4.png"/><Relationship Id="rId5" Type="http://schemas.openxmlformats.org/officeDocument/2006/relationships/slideMaster" Target="../slideMasters/slideMaster1.xml"/><Relationship Id="rId4" Type="http://schemas.openxmlformats.org/officeDocument/2006/relationships/video" Target="../media/media2.webm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323975" y="799549"/>
            <a:ext cx="8116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Computer vision school: </a:t>
            </a:r>
            <a:r>
              <a:rPr lang="en-US" sz="3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Advanced</a:t>
            </a: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183675" y="4257100"/>
            <a:ext cx="3505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YAROSLAV TERESHCHENKO</a:t>
            </a:r>
          </a:p>
        </p:txBody>
      </p:sp>
      <p:sp>
        <p:nvSpPr>
          <p:cNvPr id="21" name="Google Shape;21;p4"/>
          <p:cNvSpPr txBox="1"/>
          <p:nvPr/>
        </p:nvSpPr>
        <p:spPr>
          <a:xfrm>
            <a:off x="183675" y="4556248"/>
            <a:ext cx="35836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Senior CV/ML Engineer at </a:t>
            </a:r>
            <a:r>
              <a:rPr lang="en-US" sz="14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Svitla</a:t>
            </a: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Systems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D00EBD6A-50AF-23EA-A1CF-D250F1E3F396}"/>
              </a:ext>
            </a:extLst>
          </p:cNvPr>
          <p:cNvSpPr txBox="1"/>
          <p:nvPr userDrawn="1"/>
        </p:nvSpPr>
        <p:spPr>
          <a:xfrm>
            <a:off x="4458712" y="4257100"/>
            <a:ext cx="3505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BOHDAN BOBYL</a:t>
            </a:r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3142947B-72D0-A1A2-5239-B30ACA412C7F}"/>
              </a:ext>
            </a:extLst>
          </p:cNvPr>
          <p:cNvSpPr txBox="1"/>
          <p:nvPr userDrawn="1"/>
        </p:nvSpPr>
        <p:spPr>
          <a:xfrm>
            <a:off x="4458712" y="4556248"/>
            <a:ext cx="35836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Research Lead at Squad CV/ML 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Paradigm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shift</a:t>
            </a:r>
            <a:endParaRPr lang="uk-UA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2D59B7A4-FB79-A54F-D6D6-9FE230CA9793}"/>
              </a:ext>
            </a:extLst>
          </p:cNvPr>
          <p:cNvSpPr/>
          <p:nvPr userDrawn="1"/>
        </p:nvSpPr>
        <p:spPr>
          <a:xfrm>
            <a:off x="436729" y="2015214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stages of Computer vision</a:t>
            </a:r>
            <a:endParaRPr lang="uk-UA" dirty="0"/>
          </a:p>
        </p:txBody>
      </p:sp>
      <p:sp>
        <p:nvSpPr>
          <p:cNvPr id="9" name="Google Shape;159;p25">
            <a:extLst>
              <a:ext uri="{FF2B5EF4-FFF2-40B4-BE49-F238E27FC236}">
                <a16:creationId xmlns:a16="http://schemas.microsoft.com/office/drawing/2014/main" id="{064C8CAE-6857-4EA3-DC35-E60CCFF5F3E7}"/>
              </a:ext>
            </a:extLst>
          </p:cNvPr>
          <p:cNvSpPr txBox="1"/>
          <p:nvPr userDrawn="1"/>
        </p:nvSpPr>
        <p:spPr>
          <a:xfrm>
            <a:off x="363941" y="2952877"/>
            <a:ext cx="207900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Techniques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 detection,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Handcrafted features </a:t>
            </a:r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D534AF8A-CE24-C0C6-D3DB-F333CF668E07}"/>
              </a:ext>
            </a:extLst>
          </p:cNvPr>
          <p:cNvSpPr/>
          <p:nvPr userDrawn="1"/>
        </p:nvSpPr>
        <p:spPr>
          <a:xfrm>
            <a:off x="2586249" y="2015213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Rise of Convolutional Neural Networks</a:t>
            </a:r>
            <a:endParaRPr lang="uk-UA"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30849455-65DB-0B92-77AD-8182442F4996}"/>
              </a:ext>
            </a:extLst>
          </p:cNvPr>
          <p:cNvSpPr txBox="1"/>
          <p:nvPr userDrawn="1"/>
        </p:nvSpPr>
        <p:spPr>
          <a:xfrm>
            <a:off x="2586249" y="2952877"/>
            <a:ext cx="2079008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Breakthrough. 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CNNs gained prominence with </a:t>
            </a:r>
            <a:r>
              <a:rPr lang="en-US" sz="1200" b="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LeNet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the 1990s, but the real revolution began with </a:t>
            </a:r>
            <a:r>
              <a:rPr lang="en-US" sz="1200" b="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AlexNet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2012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Models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nb-NO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LeNet (1998), AlexNet (2012), VGG (2014), ResNet (2015)</a:t>
            </a: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7740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Paradigm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shift</a:t>
            </a:r>
            <a:endParaRPr lang="uk-UA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2D59B7A4-FB79-A54F-D6D6-9FE230CA9793}"/>
              </a:ext>
            </a:extLst>
          </p:cNvPr>
          <p:cNvSpPr/>
          <p:nvPr userDrawn="1"/>
        </p:nvSpPr>
        <p:spPr>
          <a:xfrm>
            <a:off x="436729" y="2015214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stages of Computer vision</a:t>
            </a:r>
            <a:endParaRPr lang="uk-UA" dirty="0"/>
          </a:p>
        </p:txBody>
      </p:sp>
      <p:sp>
        <p:nvSpPr>
          <p:cNvPr id="9" name="Google Shape;159;p25">
            <a:extLst>
              <a:ext uri="{FF2B5EF4-FFF2-40B4-BE49-F238E27FC236}">
                <a16:creationId xmlns:a16="http://schemas.microsoft.com/office/drawing/2014/main" id="{064C8CAE-6857-4EA3-DC35-E60CCFF5F3E7}"/>
              </a:ext>
            </a:extLst>
          </p:cNvPr>
          <p:cNvSpPr txBox="1"/>
          <p:nvPr userDrawn="1"/>
        </p:nvSpPr>
        <p:spPr>
          <a:xfrm>
            <a:off x="363941" y="2952877"/>
            <a:ext cx="207900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Techniques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 detection,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Handcrafted features </a:t>
            </a:r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D534AF8A-CE24-C0C6-D3DB-F333CF668E07}"/>
              </a:ext>
            </a:extLst>
          </p:cNvPr>
          <p:cNvSpPr/>
          <p:nvPr userDrawn="1"/>
        </p:nvSpPr>
        <p:spPr>
          <a:xfrm>
            <a:off x="2586249" y="2015213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Rise of Convolutional Neural Networks</a:t>
            </a:r>
            <a:endParaRPr lang="uk-UA"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30849455-65DB-0B92-77AD-8182442F4996}"/>
              </a:ext>
            </a:extLst>
          </p:cNvPr>
          <p:cNvSpPr txBox="1"/>
          <p:nvPr userDrawn="1"/>
        </p:nvSpPr>
        <p:spPr>
          <a:xfrm>
            <a:off x="2586249" y="2952877"/>
            <a:ext cx="2079008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Breakthrough. 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CNNs gained prominence with </a:t>
            </a:r>
            <a:r>
              <a:rPr lang="en-US" sz="1200" b="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LeNet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the 1990s, but the real revolution began with </a:t>
            </a:r>
            <a:r>
              <a:rPr lang="en-US" sz="1200" b="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AlexNet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2012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Models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nb-NO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LeNet (1998), AlexNet (2012), VGG (2014), ResNet (2015)</a:t>
            </a: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159;p25">
            <a:extLst>
              <a:ext uri="{FF2B5EF4-FFF2-40B4-BE49-F238E27FC236}">
                <a16:creationId xmlns:a16="http://schemas.microsoft.com/office/drawing/2014/main" id="{AD5CCD35-4A8B-F95E-C008-9D34E5FFC65D}"/>
              </a:ext>
            </a:extLst>
          </p:cNvPr>
          <p:cNvSpPr txBox="1"/>
          <p:nvPr userDrawn="1"/>
        </p:nvSpPr>
        <p:spPr>
          <a:xfrm>
            <a:off x="4910914" y="1960071"/>
            <a:ext cx="207900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Dependency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Computational Intensity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 Receptive Fields</a:t>
            </a:r>
          </a:p>
        </p:txBody>
      </p:sp>
      <p:sp>
        <p:nvSpPr>
          <p:cNvPr id="15" name="Прямокутник: округлені кути 14">
            <a:extLst>
              <a:ext uri="{FF2B5EF4-FFF2-40B4-BE49-F238E27FC236}">
                <a16:creationId xmlns:a16="http://schemas.microsoft.com/office/drawing/2014/main" id="{55428E4B-CE3A-A9CF-42E7-288542B0B2FC}"/>
              </a:ext>
            </a:extLst>
          </p:cNvPr>
          <p:cNvSpPr/>
          <p:nvPr userDrawn="1"/>
        </p:nvSpPr>
        <p:spPr>
          <a:xfrm>
            <a:off x="4767614" y="2008284"/>
            <a:ext cx="2151799" cy="868158"/>
          </a:xfrm>
          <a:prstGeom prst="roundRect">
            <a:avLst/>
          </a:prstGeom>
          <a:noFill/>
          <a:ln>
            <a:solidFill>
              <a:srgbClr val="CC8D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5173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Paradigm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shift</a:t>
            </a:r>
            <a:endParaRPr lang="uk-UA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2D59B7A4-FB79-A54F-D6D6-9FE230CA9793}"/>
              </a:ext>
            </a:extLst>
          </p:cNvPr>
          <p:cNvSpPr/>
          <p:nvPr userDrawn="1"/>
        </p:nvSpPr>
        <p:spPr>
          <a:xfrm>
            <a:off x="436729" y="2015214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stages of Computer vision</a:t>
            </a:r>
            <a:endParaRPr lang="uk-UA" dirty="0"/>
          </a:p>
        </p:txBody>
      </p:sp>
      <p:sp>
        <p:nvSpPr>
          <p:cNvPr id="9" name="Google Shape;159;p25">
            <a:extLst>
              <a:ext uri="{FF2B5EF4-FFF2-40B4-BE49-F238E27FC236}">
                <a16:creationId xmlns:a16="http://schemas.microsoft.com/office/drawing/2014/main" id="{064C8CAE-6857-4EA3-DC35-E60CCFF5F3E7}"/>
              </a:ext>
            </a:extLst>
          </p:cNvPr>
          <p:cNvSpPr txBox="1"/>
          <p:nvPr userDrawn="1"/>
        </p:nvSpPr>
        <p:spPr>
          <a:xfrm>
            <a:off x="363941" y="2952877"/>
            <a:ext cx="207900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Techniques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 detection,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Handcrafted features </a:t>
            </a:r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D534AF8A-CE24-C0C6-D3DB-F333CF668E07}"/>
              </a:ext>
            </a:extLst>
          </p:cNvPr>
          <p:cNvSpPr/>
          <p:nvPr userDrawn="1"/>
        </p:nvSpPr>
        <p:spPr>
          <a:xfrm>
            <a:off x="2586249" y="2015213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Rise of Convolutional Neural Networks</a:t>
            </a:r>
            <a:endParaRPr lang="uk-UA"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30849455-65DB-0B92-77AD-8182442F4996}"/>
              </a:ext>
            </a:extLst>
          </p:cNvPr>
          <p:cNvSpPr txBox="1"/>
          <p:nvPr userDrawn="1"/>
        </p:nvSpPr>
        <p:spPr>
          <a:xfrm>
            <a:off x="2586249" y="2952877"/>
            <a:ext cx="2079008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Breakthrough. 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CNNs gained prominence with </a:t>
            </a:r>
            <a:r>
              <a:rPr lang="en-US" sz="1200" b="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LeNet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the 1990s, but the real revolution began with </a:t>
            </a:r>
            <a:r>
              <a:rPr lang="en-US" sz="1200" b="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AlexNet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2012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Models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nb-NO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LeNet (1998), AlexNet (2012), VGG (2014), ResNet (2015)</a:t>
            </a: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BA4EEAB8-FD0A-3826-8CF0-963DA46E5A8E}"/>
              </a:ext>
            </a:extLst>
          </p:cNvPr>
          <p:cNvSpPr/>
          <p:nvPr userDrawn="1"/>
        </p:nvSpPr>
        <p:spPr>
          <a:xfrm>
            <a:off x="4840409" y="2015213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Transformers</a:t>
            </a:r>
            <a:endParaRPr lang="uk-UA" dirty="0"/>
          </a:p>
        </p:txBody>
      </p:sp>
      <p:sp>
        <p:nvSpPr>
          <p:cNvPr id="6" name="Google Shape;159;p25">
            <a:extLst>
              <a:ext uri="{FF2B5EF4-FFF2-40B4-BE49-F238E27FC236}">
                <a16:creationId xmlns:a16="http://schemas.microsoft.com/office/drawing/2014/main" id="{36298E2D-6845-5557-5376-572BADBD6980}"/>
              </a:ext>
            </a:extLst>
          </p:cNvPr>
          <p:cNvSpPr txBox="1"/>
          <p:nvPr userDrawn="1"/>
        </p:nvSpPr>
        <p:spPr>
          <a:xfrm>
            <a:off x="4840409" y="2952876"/>
            <a:ext cx="207900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NLP Revolution: 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 introduced in 2017 with the paper </a:t>
            </a:r>
            <a:r>
              <a:rPr lang="en-US" sz="12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Attention Is All You Need</a:t>
            </a: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02996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Paradigm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shift</a:t>
            </a:r>
            <a:endParaRPr lang="uk-UA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2D59B7A4-FB79-A54F-D6D6-9FE230CA9793}"/>
              </a:ext>
            </a:extLst>
          </p:cNvPr>
          <p:cNvSpPr/>
          <p:nvPr userDrawn="1"/>
        </p:nvSpPr>
        <p:spPr>
          <a:xfrm>
            <a:off x="436729" y="2015214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stages of Computer vision</a:t>
            </a:r>
            <a:endParaRPr lang="uk-UA" dirty="0"/>
          </a:p>
        </p:txBody>
      </p:sp>
      <p:sp>
        <p:nvSpPr>
          <p:cNvPr id="9" name="Google Shape;159;p25">
            <a:extLst>
              <a:ext uri="{FF2B5EF4-FFF2-40B4-BE49-F238E27FC236}">
                <a16:creationId xmlns:a16="http://schemas.microsoft.com/office/drawing/2014/main" id="{064C8CAE-6857-4EA3-DC35-E60CCFF5F3E7}"/>
              </a:ext>
            </a:extLst>
          </p:cNvPr>
          <p:cNvSpPr txBox="1"/>
          <p:nvPr userDrawn="1"/>
        </p:nvSpPr>
        <p:spPr>
          <a:xfrm>
            <a:off x="363941" y="2952877"/>
            <a:ext cx="207900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Techniques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 detection,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Handcrafted features </a:t>
            </a:r>
          </a:p>
        </p:txBody>
      </p:sp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D534AF8A-CE24-C0C6-D3DB-F333CF668E07}"/>
              </a:ext>
            </a:extLst>
          </p:cNvPr>
          <p:cNvSpPr/>
          <p:nvPr userDrawn="1"/>
        </p:nvSpPr>
        <p:spPr>
          <a:xfrm>
            <a:off x="2586249" y="2015213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Rise of Convolutional Neural Networks</a:t>
            </a:r>
            <a:endParaRPr lang="uk-UA"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30849455-65DB-0B92-77AD-8182442F4996}"/>
              </a:ext>
            </a:extLst>
          </p:cNvPr>
          <p:cNvSpPr txBox="1"/>
          <p:nvPr userDrawn="1"/>
        </p:nvSpPr>
        <p:spPr>
          <a:xfrm>
            <a:off x="2586249" y="2952877"/>
            <a:ext cx="2079008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Breakthrough. 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CNNs gained prominence with </a:t>
            </a:r>
            <a:r>
              <a:rPr lang="en-US" sz="1200" b="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LeNet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the 1990s, but the real revolution began with </a:t>
            </a:r>
            <a:r>
              <a:rPr lang="en-US" sz="1200" b="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AlexNet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2012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Models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nb-NO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LeNet (1998), AlexNet (2012), VGG (2014), ResNet (2015)</a:t>
            </a: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BA4EEAB8-FD0A-3826-8CF0-963DA46E5A8E}"/>
              </a:ext>
            </a:extLst>
          </p:cNvPr>
          <p:cNvSpPr/>
          <p:nvPr userDrawn="1"/>
        </p:nvSpPr>
        <p:spPr>
          <a:xfrm>
            <a:off x="4840409" y="2015213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Transformers</a:t>
            </a:r>
            <a:endParaRPr lang="uk-UA" dirty="0"/>
          </a:p>
        </p:txBody>
      </p:sp>
      <p:sp>
        <p:nvSpPr>
          <p:cNvPr id="6" name="Google Shape;159;p25">
            <a:extLst>
              <a:ext uri="{FF2B5EF4-FFF2-40B4-BE49-F238E27FC236}">
                <a16:creationId xmlns:a16="http://schemas.microsoft.com/office/drawing/2014/main" id="{36298E2D-6845-5557-5376-572BADBD6980}"/>
              </a:ext>
            </a:extLst>
          </p:cNvPr>
          <p:cNvSpPr txBox="1"/>
          <p:nvPr userDrawn="1"/>
        </p:nvSpPr>
        <p:spPr>
          <a:xfrm>
            <a:off x="4840409" y="2952876"/>
            <a:ext cx="207900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NLP Revolution: 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 introduced in 2017 with the paper </a:t>
            </a:r>
            <a:r>
              <a:rPr lang="en-US" sz="12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Attention Is All You Need</a:t>
            </a:r>
            <a:endParaRPr lang="en-US" sz="12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Прямокутник: округлені кути 6">
            <a:extLst>
              <a:ext uri="{FF2B5EF4-FFF2-40B4-BE49-F238E27FC236}">
                <a16:creationId xmlns:a16="http://schemas.microsoft.com/office/drawing/2014/main" id="{56A86A60-A591-6C02-FFA5-49B0A65BC914}"/>
              </a:ext>
            </a:extLst>
          </p:cNvPr>
          <p:cNvSpPr/>
          <p:nvPr userDrawn="1"/>
        </p:nvSpPr>
        <p:spPr>
          <a:xfrm>
            <a:off x="7008128" y="2015213"/>
            <a:ext cx="1881113" cy="868157"/>
          </a:xfrm>
          <a:prstGeom prst="roundRect">
            <a:avLst/>
          </a:prstGeom>
          <a:solidFill>
            <a:srgbClr val="CC8D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ViT</a:t>
            </a:r>
            <a:endParaRPr lang="uk-UA" dirty="0"/>
          </a:p>
        </p:txBody>
      </p:sp>
      <p:sp>
        <p:nvSpPr>
          <p:cNvPr id="10" name="Google Shape;159;p25">
            <a:extLst>
              <a:ext uri="{FF2B5EF4-FFF2-40B4-BE49-F238E27FC236}">
                <a16:creationId xmlns:a16="http://schemas.microsoft.com/office/drawing/2014/main" id="{63DE9EA3-8C80-FD42-5752-F90FBC7DF533}"/>
              </a:ext>
            </a:extLst>
          </p:cNvPr>
          <p:cNvSpPr txBox="1"/>
          <p:nvPr userDrawn="1"/>
        </p:nvSpPr>
        <p:spPr>
          <a:xfrm>
            <a:off x="7008128" y="2952875"/>
            <a:ext cx="207900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Adapting Transformers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Context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87476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36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New Era in Computer Vision</a:t>
            </a:r>
            <a:endParaRPr lang="uk-UA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159;p25">
            <a:extLst>
              <a:ext uri="{FF2B5EF4-FFF2-40B4-BE49-F238E27FC236}">
                <a16:creationId xmlns:a16="http://schemas.microsoft.com/office/drawing/2014/main" id="{DF116C03-C950-8E68-D0F6-4B266794120B}"/>
              </a:ext>
            </a:extLst>
          </p:cNvPr>
          <p:cNvSpPr txBox="1"/>
          <p:nvPr userDrawn="1"/>
        </p:nvSpPr>
        <p:spPr>
          <a:xfrm>
            <a:off x="4949878" y="2285776"/>
            <a:ext cx="3880224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ViTs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are a class of deep learning models that apply the transformer architecture, originally used in NLP, to computer vision tasks</a:t>
            </a:r>
            <a:endParaRPr lang="en-US"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4F4ED6-1330-2C71-69B3-8688C35D82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21" y="1360424"/>
            <a:ext cx="4135292" cy="31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93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36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New Era in Computer Vision</a:t>
            </a:r>
            <a:endParaRPr lang="uk-UA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0FDD-C94B-C031-5276-4A49BDFBDB6D}"/>
              </a:ext>
            </a:extLst>
          </p:cNvPr>
          <p:cNvSpPr txBox="1"/>
          <p:nvPr userDrawn="1"/>
        </p:nvSpPr>
        <p:spPr>
          <a:xfrm>
            <a:off x="3696353" y="4845976"/>
            <a:ext cx="15515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</a:t>
            </a:r>
            <a:r>
              <a:rPr lang="en-US" sz="1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classification </a:t>
            </a:r>
            <a:r>
              <a:rPr lang="en-US" sz="1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source</a:t>
            </a:r>
            <a:endParaRPr lang="en-US" sz="1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D9853B-0388-FD59-E4AA-1E50B33A63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484" y="1170220"/>
            <a:ext cx="5239031" cy="360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061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ViT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usage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9C2CB2-A5C1-8957-A2BE-406BC8D93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087" y="1207075"/>
            <a:ext cx="6674125" cy="354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13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ViT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usage examples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78C002-9511-4F1D-A796-A869A7AEFF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550" y="1387847"/>
            <a:ext cx="7315199" cy="30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80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ViT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usage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D98B5B9-D4A1-3669-C6D5-C404B126A0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88" y="1316884"/>
            <a:ext cx="6198723" cy="340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013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ViT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usage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6" name="Рисунок 5" descr="Зображення, що містить стіна, у приміщенні, драбина, меблі">
            <a:extLst>
              <a:ext uri="{FF2B5EF4-FFF2-40B4-BE49-F238E27FC236}">
                <a16:creationId xmlns:a16="http://schemas.microsoft.com/office/drawing/2014/main" id="{F5BFE690-27DA-BF52-8DC7-5389E15E3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3305" y="1366161"/>
            <a:ext cx="6097389" cy="3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IHOUSE" type="twoColTx" preserve="1">
  <p:cSld name="about AIHOUSE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93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/>
        </p:nvSpPr>
        <p:spPr>
          <a:xfrm>
            <a:off x="384500" y="453025"/>
            <a:ext cx="8116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AI HOUSE IS THE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LARGEST AND MOST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POWERFUL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AI COMMUNITY</a:t>
            </a:r>
            <a:b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rgbClr val="FFFFFF"/>
                </a:solidFill>
                <a:latin typeface="+mj-lt"/>
                <a:ea typeface="Atyp Display" panose="00000500000000000000" pitchFamily="2" charset="0"/>
                <a:cs typeface="Helvetica Neue"/>
                <a:sym typeface="Helvetica Neue"/>
              </a:rPr>
              <a:t>IN UKRAINE</a:t>
            </a:r>
            <a:endParaRPr sz="3600" b="1" dirty="0">
              <a:solidFill>
                <a:srgbClr val="FFFFFF"/>
              </a:solidFill>
              <a:latin typeface="+mj-lt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62761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ViT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usage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2" name="247613202-177c7e67-8657-4a8d-b920-3ebfe1126547">
            <a:hlinkClick r:id="" action="ppaction://media"/>
            <a:extLst>
              <a:ext uri="{FF2B5EF4-FFF2-40B4-BE49-F238E27FC236}">
                <a16:creationId xmlns:a16="http://schemas.microsoft.com/office/drawing/2014/main" id="{34536733-917A-4BAB-49C1-4148B03F2C67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0279" y="1604206"/>
            <a:ext cx="3752087" cy="1954212"/>
          </a:xfrm>
          <a:prstGeom prst="rect">
            <a:avLst/>
          </a:prstGeom>
        </p:spPr>
      </p:pic>
      <p:pic>
        <p:nvPicPr>
          <p:cNvPr id="3" name="247613164-eab83a4b-527e-4b2a-b3e0-f9a0bfef5c4e">
            <a:hlinkClick r:id="" action="ppaction://media"/>
            <a:extLst>
              <a:ext uri="{FF2B5EF4-FFF2-40B4-BE49-F238E27FC236}">
                <a16:creationId xmlns:a16="http://schemas.microsoft.com/office/drawing/2014/main" id="{160FF224-F80D-F9F1-369C-CBA79406BB8F}"/>
              </a:ext>
            </a:extLst>
          </p:cNvPr>
          <p:cNvPicPr>
            <a:picLocks noChangeAspect="1"/>
          </p:cNvPicPr>
          <p:nvPr userDrawn="1"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12366" y="1585081"/>
            <a:ext cx="3752088" cy="19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1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ViT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usage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424B6-3B3E-8A93-32A0-0E82EB952F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5654" y="1108213"/>
            <a:ext cx="6292692" cy="38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145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ViT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usage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EA9F030-9677-8880-A8F1-E3E0429EB9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95" y="1155112"/>
            <a:ext cx="6684066" cy="375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109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BOTTOM_TO_UP_METHODS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</a:t>
            </a: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0184BA-46C2-C948-0D7C-4D110B0192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3918" y="1320839"/>
            <a:ext cx="6187198" cy="353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53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Seq2seq</a:t>
            </a:r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DD14E032-B116-8D6D-286C-CBCBC40A65F0}"/>
              </a:ext>
            </a:extLst>
          </p:cNvPr>
          <p:cNvSpPr txBox="1"/>
          <p:nvPr userDrawn="1"/>
        </p:nvSpPr>
        <p:spPr>
          <a:xfrm>
            <a:off x="756045" y="1472744"/>
            <a:ext cx="4713527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Sequence to sequence modes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Recurrent Neural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Long-Short Term Memory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Convolutional Neural Networks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Transformers</a:t>
            </a:r>
          </a:p>
        </p:txBody>
      </p:sp>
      <p:sp>
        <p:nvSpPr>
          <p:cNvPr id="4" name="Google Shape;53;p10">
            <a:extLst>
              <a:ext uri="{FF2B5EF4-FFF2-40B4-BE49-F238E27FC236}">
                <a16:creationId xmlns:a16="http://schemas.microsoft.com/office/drawing/2014/main" id="{33852FF1-2D1B-61BE-1607-7CD3A4B46D05}"/>
              </a:ext>
            </a:extLst>
          </p:cNvPr>
          <p:cNvSpPr/>
          <p:nvPr userDrawn="1"/>
        </p:nvSpPr>
        <p:spPr>
          <a:xfrm>
            <a:off x="564022" y="2116517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14944606-4704-C00F-CD11-CA980C19536A}"/>
              </a:ext>
            </a:extLst>
          </p:cNvPr>
          <p:cNvSpPr/>
          <p:nvPr userDrawn="1"/>
        </p:nvSpPr>
        <p:spPr>
          <a:xfrm>
            <a:off x="564022" y="257175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;p10">
            <a:extLst>
              <a:ext uri="{FF2B5EF4-FFF2-40B4-BE49-F238E27FC236}">
                <a16:creationId xmlns:a16="http://schemas.microsoft.com/office/drawing/2014/main" id="{7A5485E7-C4A3-D3A8-B5CB-317DE7C235FC}"/>
              </a:ext>
            </a:extLst>
          </p:cNvPr>
          <p:cNvSpPr/>
          <p:nvPr userDrawn="1"/>
        </p:nvSpPr>
        <p:spPr>
          <a:xfrm>
            <a:off x="564021" y="3105009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3;p10">
            <a:extLst>
              <a:ext uri="{FF2B5EF4-FFF2-40B4-BE49-F238E27FC236}">
                <a16:creationId xmlns:a16="http://schemas.microsoft.com/office/drawing/2014/main" id="{E9E9D46D-63FD-EBE0-2DA4-C3656F673DB7}"/>
              </a:ext>
            </a:extLst>
          </p:cNvPr>
          <p:cNvSpPr/>
          <p:nvPr userDrawn="1"/>
        </p:nvSpPr>
        <p:spPr>
          <a:xfrm>
            <a:off x="564020" y="3560242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3;p10">
            <a:extLst>
              <a:ext uri="{FF2B5EF4-FFF2-40B4-BE49-F238E27FC236}">
                <a16:creationId xmlns:a16="http://schemas.microsoft.com/office/drawing/2014/main" id="{AA50BDB6-653D-E552-C690-14CA0B20FFEE}"/>
              </a:ext>
            </a:extLst>
          </p:cNvPr>
          <p:cNvSpPr/>
          <p:nvPr userDrawn="1"/>
        </p:nvSpPr>
        <p:spPr>
          <a:xfrm>
            <a:off x="564020" y="4056174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12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</a:p>
        </p:txBody>
      </p:sp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720F3934-1345-FDAB-E844-26F7314134A4}"/>
              </a:ext>
            </a:extLst>
          </p:cNvPr>
          <p:cNvSpPr txBox="1"/>
          <p:nvPr userDrawn="1"/>
        </p:nvSpPr>
        <p:spPr>
          <a:xfrm>
            <a:off x="277535" y="2023248"/>
            <a:ext cx="2884975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A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Recurrent Neural Network 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can be thought of as multiple copies of the same network,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, each network passing a message to a successor</a:t>
            </a:r>
            <a:endParaRPr lang="en-US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0F69C179-4598-5571-2622-6C50075D53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354" y="2341520"/>
            <a:ext cx="4728084" cy="12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398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ED8F868-4A0A-281F-B07F-53DEE55E1F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005" y="1504556"/>
            <a:ext cx="5641189" cy="249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720F3934-1345-FDAB-E844-26F7314134A4}"/>
              </a:ext>
            </a:extLst>
          </p:cNvPr>
          <p:cNvSpPr txBox="1"/>
          <p:nvPr userDrawn="1"/>
        </p:nvSpPr>
        <p:spPr>
          <a:xfrm>
            <a:off x="2050764" y="4157157"/>
            <a:ext cx="463799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Problem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: short-term dependency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7891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</a:t>
            </a:r>
          </a:p>
        </p:txBody>
      </p:sp>
      <p:sp>
        <p:nvSpPr>
          <p:cNvPr id="3" name="Google Shape;159;p25">
            <a:extLst>
              <a:ext uri="{FF2B5EF4-FFF2-40B4-BE49-F238E27FC236}">
                <a16:creationId xmlns:a16="http://schemas.microsoft.com/office/drawing/2014/main" id="{FD871A60-8769-F28E-8D3F-1536361B7E1D}"/>
              </a:ext>
            </a:extLst>
          </p:cNvPr>
          <p:cNvSpPr txBox="1"/>
          <p:nvPr userDrawn="1"/>
        </p:nvSpPr>
        <p:spPr>
          <a:xfrm>
            <a:off x="277535" y="2023248"/>
            <a:ext cx="3046637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The key feature of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LSTM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 is its ability to remember information for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long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periods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, which is achieved through its special gating mechanism</a:t>
            </a:r>
            <a:endParaRPr lang="en-US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5F3EC24-1067-5DC3-73D2-70B536DBC2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133" y="1905526"/>
            <a:ext cx="4904902" cy="18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7574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</a:t>
            </a:r>
          </a:p>
        </p:txBody>
      </p:sp>
      <p:sp>
        <p:nvSpPr>
          <p:cNvPr id="7" name="Google Shape;159;p25">
            <a:extLst>
              <a:ext uri="{FF2B5EF4-FFF2-40B4-BE49-F238E27FC236}">
                <a16:creationId xmlns:a16="http://schemas.microsoft.com/office/drawing/2014/main" id="{2BAED50D-BBC4-8C92-CB3A-A169BD2B7BE0}"/>
              </a:ext>
            </a:extLst>
          </p:cNvPr>
          <p:cNvSpPr txBox="1"/>
          <p:nvPr userDrawn="1"/>
        </p:nvSpPr>
        <p:spPr>
          <a:xfrm>
            <a:off x="873663" y="1833117"/>
            <a:ext cx="7002301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Problems:</a:t>
            </a: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Long-Term Dependency Limitation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Difficulty in Parallelization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Distance between positions is linear </a:t>
            </a:r>
          </a:p>
        </p:txBody>
      </p:sp>
      <p:sp>
        <p:nvSpPr>
          <p:cNvPr id="10" name="Google Shape;53;p10">
            <a:extLst>
              <a:ext uri="{FF2B5EF4-FFF2-40B4-BE49-F238E27FC236}">
                <a16:creationId xmlns:a16="http://schemas.microsoft.com/office/drawing/2014/main" id="{D2A157D4-1203-8FA2-80FD-128B44A6E8DD}"/>
              </a:ext>
            </a:extLst>
          </p:cNvPr>
          <p:cNvSpPr/>
          <p:nvPr userDrawn="1"/>
        </p:nvSpPr>
        <p:spPr>
          <a:xfrm>
            <a:off x="685268" y="257175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3;p10">
            <a:extLst>
              <a:ext uri="{FF2B5EF4-FFF2-40B4-BE49-F238E27FC236}">
                <a16:creationId xmlns:a16="http://schemas.microsoft.com/office/drawing/2014/main" id="{73C18C6E-3A8B-88FC-F5C1-4DD678624899}"/>
              </a:ext>
            </a:extLst>
          </p:cNvPr>
          <p:cNvSpPr/>
          <p:nvPr userDrawn="1"/>
        </p:nvSpPr>
        <p:spPr>
          <a:xfrm>
            <a:off x="685267" y="3065996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;p10">
            <a:extLst>
              <a:ext uri="{FF2B5EF4-FFF2-40B4-BE49-F238E27FC236}">
                <a16:creationId xmlns:a16="http://schemas.microsoft.com/office/drawing/2014/main" id="{8E975EED-8C4A-9B87-70E9-E6AB49651C85}"/>
              </a:ext>
            </a:extLst>
          </p:cNvPr>
          <p:cNvSpPr/>
          <p:nvPr userDrawn="1"/>
        </p:nvSpPr>
        <p:spPr>
          <a:xfrm>
            <a:off x="685267" y="3636021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8081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Attention</a:t>
            </a:r>
          </a:p>
        </p:txBody>
      </p:sp>
      <p:sp>
        <p:nvSpPr>
          <p:cNvPr id="5" name="Google Shape;159;p25">
            <a:extLst>
              <a:ext uri="{FF2B5EF4-FFF2-40B4-BE49-F238E27FC236}">
                <a16:creationId xmlns:a16="http://schemas.microsoft.com/office/drawing/2014/main" id="{E68A8178-AC36-7B20-9F5B-A90DDBBEC8AC}"/>
              </a:ext>
            </a:extLst>
          </p:cNvPr>
          <p:cNvSpPr txBox="1"/>
          <p:nvPr userDrawn="1"/>
        </p:nvSpPr>
        <p:spPr>
          <a:xfrm>
            <a:off x="450175" y="2513229"/>
            <a:ext cx="2676972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Attention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  is focusing on part of a subset of the given information</a:t>
            </a:r>
            <a:endParaRPr lang="en-US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B830490-9FEE-662D-1982-F1ADCE114A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11" y="1828801"/>
            <a:ext cx="4202657" cy="229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3D7BE-311B-3DCB-D00F-A27F6BF85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418" y="1828800"/>
            <a:ext cx="1503594" cy="2290447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9CA1F21C-B904-9358-FA9D-EA253040859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B7A5FF-E375-7274-A9A8-32D7F7A6F8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61418" y="4119247"/>
            <a:ext cx="3201045" cy="5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AI HOUSE2" type="titleOnly" preserve="1">
  <p:cSld name="about AI HOUSE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7181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Attention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91AB83A4-C5BD-F730-A02B-2A45C1070F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00" y="1538957"/>
            <a:ext cx="6176621" cy="27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1679616A-F4B0-B234-7A70-BED1D2035F4B}"/>
              </a:ext>
            </a:extLst>
          </p:cNvPr>
          <p:cNvSpPr txBox="1"/>
          <p:nvPr userDrawn="1"/>
        </p:nvSpPr>
        <p:spPr>
          <a:xfrm>
            <a:off x="1832112" y="4404867"/>
            <a:ext cx="463799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Problem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: Still difficult to parallelize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4679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</a:p>
        </p:txBody>
      </p:sp>
      <p:sp>
        <p:nvSpPr>
          <p:cNvPr id="5" name="Google Shape;159;p25">
            <a:extLst>
              <a:ext uri="{FF2B5EF4-FFF2-40B4-BE49-F238E27FC236}">
                <a16:creationId xmlns:a16="http://schemas.microsoft.com/office/drawing/2014/main" id="{E68A8178-AC36-7B20-9F5B-A90DDBBEC8AC}"/>
              </a:ext>
            </a:extLst>
          </p:cNvPr>
          <p:cNvSpPr txBox="1"/>
          <p:nvPr userDrawn="1"/>
        </p:nvSpPr>
        <p:spPr>
          <a:xfrm>
            <a:off x="788652" y="1725805"/>
            <a:ext cx="334887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With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CNN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 we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Trivial to parallelize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Exploits local dependencies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Distance between positions is logarithmic </a:t>
            </a:r>
            <a:endParaRPr lang="en-US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3;p10">
            <a:extLst>
              <a:ext uri="{FF2B5EF4-FFF2-40B4-BE49-F238E27FC236}">
                <a16:creationId xmlns:a16="http://schemas.microsoft.com/office/drawing/2014/main" id="{4DC6DD69-560B-3D39-7BA6-D0DC58949DAA}"/>
              </a:ext>
            </a:extLst>
          </p:cNvPr>
          <p:cNvSpPr/>
          <p:nvPr userDrawn="1"/>
        </p:nvSpPr>
        <p:spPr>
          <a:xfrm>
            <a:off x="621763" y="2452962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6EC3E6DD-0FEE-D893-AA61-ED0E16D4EC53}"/>
              </a:ext>
            </a:extLst>
          </p:cNvPr>
          <p:cNvSpPr/>
          <p:nvPr userDrawn="1"/>
        </p:nvSpPr>
        <p:spPr>
          <a:xfrm>
            <a:off x="621763" y="2984257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3;p10">
            <a:extLst>
              <a:ext uri="{FF2B5EF4-FFF2-40B4-BE49-F238E27FC236}">
                <a16:creationId xmlns:a16="http://schemas.microsoft.com/office/drawing/2014/main" id="{A71B7632-DED4-50BD-21AB-9F055B8DAE12}"/>
              </a:ext>
            </a:extLst>
          </p:cNvPr>
          <p:cNvSpPr/>
          <p:nvPr userDrawn="1"/>
        </p:nvSpPr>
        <p:spPr>
          <a:xfrm>
            <a:off x="634305" y="3550916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4F30EC-5E75-9FF7-8F92-738F50E55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81433" y="1522269"/>
            <a:ext cx="2881311" cy="28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88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8B5A1-DCCE-986F-175C-C5F50568C0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17" y="1379545"/>
            <a:ext cx="6242000" cy="28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4750BB29-12A9-8969-1911-8D14C7CCA5CF}"/>
              </a:ext>
            </a:extLst>
          </p:cNvPr>
          <p:cNvSpPr txBox="1"/>
          <p:nvPr userDrawn="1"/>
        </p:nvSpPr>
        <p:spPr>
          <a:xfrm>
            <a:off x="1832112" y="4404867"/>
            <a:ext cx="463799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Problem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: Long dependencies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314148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</a:t>
            </a: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21C277AB-5EDE-1255-E1B4-24DC2F60C6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7" y="2013432"/>
            <a:ext cx="8163626" cy="21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065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</a:t>
            </a: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3794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6797B5CC-DFA2-D00B-1A1C-9C19AD829E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73" y="1285123"/>
            <a:ext cx="6292401" cy="343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680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</a:t>
            </a: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E23CE9E0-0C68-2D57-061B-A945306325E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432293130"/>
              </p:ext>
            </p:extLst>
          </p:nvPr>
        </p:nvGraphicFramePr>
        <p:xfrm>
          <a:off x="1338762" y="1535568"/>
          <a:ext cx="6168411" cy="3184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59754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Positional encoding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00F40EC6-7712-7952-201D-91FDAC034C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182" y="1323400"/>
            <a:ext cx="3502919" cy="256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9EF6C30E-3EA0-D21D-5627-5B7E5BEF4D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76" y="3889989"/>
            <a:ext cx="3502725" cy="103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BBD0C3D6-AD15-B5D4-C1D9-F70C13C1045D}"/>
              </a:ext>
            </a:extLst>
          </p:cNvPr>
          <p:cNvSpPr txBox="1"/>
          <p:nvPr userDrawn="1"/>
        </p:nvSpPr>
        <p:spPr>
          <a:xfrm>
            <a:off x="660899" y="1323400"/>
            <a:ext cx="384397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Since </a:t>
            </a: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 not have a recurrent structure like RNNs, </a:t>
            </a: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positional encodings 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added to the input embeddings to provide information about the position of each element in the sequence</a:t>
            </a:r>
          </a:p>
        </p:txBody>
      </p:sp>
      <p:pic>
        <p:nvPicPr>
          <p:cNvPr id="32774" name="Picture 6">
            <a:extLst>
              <a:ext uri="{FF2B5EF4-FFF2-40B4-BE49-F238E27FC236}">
                <a16:creationId xmlns:a16="http://schemas.microsoft.com/office/drawing/2014/main" id="{CC1F9902-E744-28ED-0D7A-8C62220794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5" y="4389043"/>
            <a:ext cx="2418505" cy="53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>
            <a:extLst>
              <a:ext uri="{FF2B5EF4-FFF2-40B4-BE49-F238E27FC236}">
                <a16:creationId xmlns:a16="http://schemas.microsoft.com/office/drawing/2014/main" id="{F4CFFFE4-CE3D-E454-2046-BB16DC500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5" y="3104410"/>
            <a:ext cx="2418505" cy="13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0148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4DB1F879-59FF-72B8-5D88-7BCB09165EC0}"/>
              </a:ext>
            </a:extLst>
          </p:cNvPr>
          <p:cNvSpPr txBox="1"/>
          <p:nvPr userDrawn="1"/>
        </p:nvSpPr>
        <p:spPr>
          <a:xfrm>
            <a:off x="463873" y="1886850"/>
            <a:ext cx="3314973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</a:t>
            </a: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layer consists of two main sub-layers: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Self-Attention Mechanism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Feed-Forward Neural Network</a:t>
            </a:r>
          </a:p>
        </p:txBody>
      </p:sp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62C080D7-E709-2249-2A65-E1134AE40D0A}"/>
              </a:ext>
            </a:extLst>
          </p:cNvPr>
          <p:cNvSpPr/>
          <p:nvPr userDrawn="1"/>
        </p:nvSpPr>
        <p:spPr>
          <a:xfrm>
            <a:off x="322068" y="286722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3;p10">
            <a:extLst>
              <a:ext uri="{FF2B5EF4-FFF2-40B4-BE49-F238E27FC236}">
                <a16:creationId xmlns:a16="http://schemas.microsoft.com/office/drawing/2014/main" id="{CB7B0668-209A-A2CF-088C-644A71A43483}"/>
              </a:ext>
            </a:extLst>
          </p:cNvPr>
          <p:cNvSpPr/>
          <p:nvPr userDrawn="1"/>
        </p:nvSpPr>
        <p:spPr>
          <a:xfrm>
            <a:off x="322639" y="3393464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F8CF0378-3382-42FE-A13E-F53758A707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57" y="1886850"/>
            <a:ext cx="3104546" cy="19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F49B81-B6CD-A67A-7E4C-2C95E5E329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0951" y="1886850"/>
            <a:ext cx="1409176" cy="19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05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5D997B06-A5DA-2CFB-DCD7-08B9027E5C49}"/>
              </a:ext>
            </a:extLst>
          </p:cNvPr>
          <p:cNvSpPr txBox="1"/>
          <p:nvPr userDrawn="1"/>
        </p:nvSpPr>
        <p:spPr>
          <a:xfrm>
            <a:off x="499236" y="2159655"/>
            <a:ext cx="3456394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Self-Attention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mechanism allows the model to weigh the </a:t>
            </a: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different elements in the input sequence differently</a:t>
            </a: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5476B423-BF55-4B21-10B0-00B498417B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68" y="1517864"/>
            <a:ext cx="3278521" cy="309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4DFA1F-384F-2365-92F8-2E74C95DD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132" y="3946916"/>
            <a:ext cx="3342498" cy="61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233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4C243CC3-B215-4FB1-87F6-2AB2241584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97" y="1677242"/>
            <a:ext cx="4460596" cy="28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D8585593-3195-03CB-3C7E-5A5A3DE5A8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7" y="1677242"/>
            <a:ext cx="2960702" cy="28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60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s" preserve="1">
  <p:cSld name="social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075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Multi-headed self-attention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89606E10-C426-8F96-8CCE-79C47E606076}"/>
              </a:ext>
            </a:extLst>
          </p:cNvPr>
          <p:cNvSpPr txBox="1"/>
          <p:nvPr userDrawn="1"/>
        </p:nvSpPr>
        <p:spPr>
          <a:xfrm>
            <a:off x="499236" y="2159655"/>
            <a:ext cx="314825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Multi-headed self-attention 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the model to simultaneously focus on </a:t>
            </a: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parts of the input sequence, capturing various contextual </a:t>
            </a: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relationships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within the data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9A63401A-3D92-0C5D-6396-F636D55907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2553"/>
            <a:ext cx="3284003" cy="296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986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Multi-headed self-attention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BAC2CDF-26D3-2B44-AC04-A6A8A6FB9A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59" y="1195028"/>
            <a:ext cx="6335125" cy="35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279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Residual connections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4DB1F879-59FF-72B8-5D88-7BCB09165EC0}"/>
              </a:ext>
            </a:extLst>
          </p:cNvPr>
          <p:cNvSpPr txBox="1"/>
          <p:nvPr userDrawn="1"/>
        </p:nvSpPr>
        <p:spPr>
          <a:xfrm>
            <a:off x="463873" y="1886850"/>
            <a:ext cx="3148259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Residuals are used around each of the sub-layers (self-attention and feed-forward neural networks) in both the </a:t>
            </a: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They help in mitigating the vanishing gradient problem in deep networks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1F2B886-F565-9D73-0577-AAADB5F93C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37" y="1807634"/>
            <a:ext cx="4738787" cy="26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708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4DB1F879-59FF-72B8-5D88-7BCB09165EC0}"/>
              </a:ext>
            </a:extLst>
          </p:cNvPr>
          <p:cNvSpPr txBox="1"/>
          <p:nvPr userDrawn="1"/>
        </p:nvSpPr>
        <p:spPr>
          <a:xfrm>
            <a:off x="463873" y="1886850"/>
            <a:ext cx="4886125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decoder layer has 3 main sub-layers: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Masked Self-Attention Mechanism: Encoder-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 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Feed-Forward Neural Network</a:t>
            </a:r>
          </a:p>
        </p:txBody>
      </p:sp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00E43778-8316-2EB4-A5DF-22B293DD394F}"/>
              </a:ext>
            </a:extLst>
          </p:cNvPr>
          <p:cNvSpPr/>
          <p:nvPr userDrawn="1"/>
        </p:nvSpPr>
        <p:spPr>
          <a:xfrm>
            <a:off x="272496" y="257175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53;p10">
            <a:extLst>
              <a:ext uri="{FF2B5EF4-FFF2-40B4-BE49-F238E27FC236}">
                <a16:creationId xmlns:a16="http://schemas.microsoft.com/office/drawing/2014/main" id="{823C6E04-074C-F93C-2FA3-B5F10E175F64}"/>
              </a:ext>
            </a:extLst>
          </p:cNvPr>
          <p:cNvSpPr/>
          <p:nvPr userDrawn="1"/>
        </p:nvSpPr>
        <p:spPr>
          <a:xfrm>
            <a:off x="272495" y="3135815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;p10">
            <a:extLst>
              <a:ext uri="{FF2B5EF4-FFF2-40B4-BE49-F238E27FC236}">
                <a16:creationId xmlns:a16="http://schemas.microsoft.com/office/drawing/2014/main" id="{A8E5F0AC-36CA-38AF-3210-AF6EBEAA11DB}"/>
              </a:ext>
            </a:extLst>
          </p:cNvPr>
          <p:cNvSpPr/>
          <p:nvPr userDrawn="1"/>
        </p:nvSpPr>
        <p:spPr>
          <a:xfrm>
            <a:off x="272495" y="369988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213077-6557-1681-FC1D-2C7646AF5D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25110" y="1485757"/>
            <a:ext cx="2943636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768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A3B39D18-9CD8-076A-1D18-3D0599F796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63" y="1343516"/>
            <a:ext cx="6032009" cy="331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090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 masks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252CE538-31AA-B8F3-82C1-18A52E1784E2}"/>
              </a:ext>
            </a:extLst>
          </p:cNvPr>
          <p:cNvSpPr txBox="1"/>
          <p:nvPr userDrawn="1"/>
        </p:nvSpPr>
        <p:spPr>
          <a:xfrm>
            <a:off x="504288" y="2497537"/>
            <a:ext cx="314825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Masked Self-Attention 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ensures that padding doesn’t contribute to the attention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58394FAF-D3E4-0B6B-476E-7A59246F07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578" y="1819787"/>
            <a:ext cx="3148258" cy="13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0B8D4DC7-EC54-15A9-FA02-37674342EF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15" y="3318196"/>
            <a:ext cx="3150521" cy="12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122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 masks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252CE538-31AA-B8F3-82C1-18A52E1784E2}"/>
              </a:ext>
            </a:extLst>
          </p:cNvPr>
          <p:cNvSpPr txBox="1"/>
          <p:nvPr userDrawn="1"/>
        </p:nvSpPr>
        <p:spPr>
          <a:xfrm>
            <a:off x="559860" y="2174213"/>
            <a:ext cx="314825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Masked Self-Attention </a:t>
            </a:r>
            <a:r>
              <a:rPr lang="en-US" sz="18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prevents the model from using future tokens as input when predicting the current token, ensuring predictions are based only on known past information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D923A0C1-8E7B-AF84-650A-C7B2823C5E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24" y="2999159"/>
            <a:ext cx="3493827" cy="140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03CA0DBC-DC44-9B63-4026-6B1AF0A5D1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24" y="1969477"/>
            <a:ext cx="3494694" cy="97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398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origin: </a:t>
            </a: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</a:t>
            </a:r>
          </a:p>
        </p:txBody>
      </p:sp>
      <p:sp>
        <p:nvSpPr>
          <p:cNvPr id="6" name="AutoShape 6" descr="Generated by DALL·E">
            <a:extLst>
              <a:ext uri="{FF2B5EF4-FFF2-40B4-BE49-F238E27FC236}">
                <a16:creationId xmlns:a16="http://schemas.microsoft.com/office/drawing/2014/main" id="{395D4A7F-03DD-AE33-C8BF-6D76E94D55A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438" y="0"/>
            <a:ext cx="9001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3794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6797B5CC-DFA2-D00B-1A1C-9C19AD829E7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2" r="28706"/>
          <a:stretch/>
        </p:blipFill>
        <p:spPr bwMode="auto">
          <a:xfrm>
            <a:off x="3046316" y="1340694"/>
            <a:ext cx="2647213" cy="360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9298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0981BB5-EBF5-690E-76BA-BE248919F88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5064" name="Picture 8" descr="vision-tranformer-gif">
            <a:extLst>
              <a:ext uri="{FF2B5EF4-FFF2-40B4-BE49-F238E27FC236}">
                <a16:creationId xmlns:a16="http://schemas.microsoft.com/office/drawing/2014/main" id="{03452C08-4F86-B036-B8F3-8C792D4198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61" y="1268036"/>
            <a:ext cx="5188178" cy="35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6709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0981BB5-EBF5-690E-76BA-BE248919F88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015728" y="2434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4" name="Google Shape;71;p11">
            <a:extLst>
              <a:ext uri="{FF2B5EF4-FFF2-40B4-BE49-F238E27FC236}">
                <a16:creationId xmlns:a16="http://schemas.microsoft.com/office/drawing/2014/main" id="{1A772827-87E4-1EFC-09EB-9366CDD83058}"/>
              </a:ext>
            </a:extLst>
          </p:cNvPr>
          <p:cNvSpPr txBox="1"/>
          <p:nvPr userDrawn="1"/>
        </p:nvSpPr>
        <p:spPr>
          <a:xfrm>
            <a:off x="1325563" y="1436266"/>
            <a:ext cx="4054745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elements: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Patch Embedding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Positional Embedding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Encoder Layers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Multi-Head Self-Attention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Feedforward Neural Networks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3;p10">
            <a:extLst>
              <a:ext uri="{FF2B5EF4-FFF2-40B4-BE49-F238E27FC236}">
                <a16:creationId xmlns:a16="http://schemas.microsoft.com/office/drawing/2014/main" id="{69D5A602-8DFA-0DC1-EE37-971C9624E9F2}"/>
              </a:ext>
            </a:extLst>
          </p:cNvPr>
          <p:cNvSpPr/>
          <p:nvPr userDrawn="1"/>
        </p:nvSpPr>
        <p:spPr>
          <a:xfrm>
            <a:off x="1116169" y="2066557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53;p10">
            <a:extLst>
              <a:ext uri="{FF2B5EF4-FFF2-40B4-BE49-F238E27FC236}">
                <a16:creationId xmlns:a16="http://schemas.microsoft.com/office/drawing/2014/main" id="{42264A6A-1526-7B31-A16E-DC72D7797629}"/>
              </a:ext>
            </a:extLst>
          </p:cNvPr>
          <p:cNvSpPr/>
          <p:nvPr userDrawn="1"/>
        </p:nvSpPr>
        <p:spPr>
          <a:xfrm>
            <a:off x="1116169" y="2507856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D3B247FA-DFA4-A1E7-4542-77DAB6954096}"/>
              </a:ext>
            </a:extLst>
          </p:cNvPr>
          <p:cNvSpPr/>
          <p:nvPr userDrawn="1"/>
        </p:nvSpPr>
        <p:spPr>
          <a:xfrm>
            <a:off x="1116169" y="3029048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53;p10">
            <a:extLst>
              <a:ext uri="{FF2B5EF4-FFF2-40B4-BE49-F238E27FC236}">
                <a16:creationId xmlns:a16="http://schemas.microsoft.com/office/drawing/2014/main" id="{1BF47F4D-0F8F-2B1F-5BDE-A3722301131F}"/>
              </a:ext>
            </a:extLst>
          </p:cNvPr>
          <p:cNvSpPr/>
          <p:nvPr userDrawn="1"/>
        </p:nvSpPr>
        <p:spPr>
          <a:xfrm>
            <a:off x="1116169" y="3514875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53;p10">
            <a:extLst>
              <a:ext uri="{FF2B5EF4-FFF2-40B4-BE49-F238E27FC236}">
                <a16:creationId xmlns:a16="http://schemas.microsoft.com/office/drawing/2014/main" id="{A2332B89-F8B9-02EC-D033-C0AFE51BC667}"/>
              </a:ext>
            </a:extLst>
          </p:cNvPr>
          <p:cNvSpPr/>
          <p:nvPr userDrawn="1"/>
        </p:nvSpPr>
        <p:spPr>
          <a:xfrm>
            <a:off x="1116169" y="4000702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24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peaker">
  <p:cSld name="MAIN_POINT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/>
        </p:nvSpPr>
        <p:spPr>
          <a:xfrm>
            <a:off x="381144" y="4178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&lt;</a:t>
            </a:r>
            <a:r>
              <a:rPr lang="ru" sz="1700" b="1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ABOUT SPEAKER</a:t>
            </a: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&gt;</a:t>
            </a:r>
            <a:endParaRPr sz="1700" b="1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8"/>
          <p:cNvSpPr txBox="1"/>
          <p:nvPr/>
        </p:nvSpPr>
        <p:spPr>
          <a:xfrm>
            <a:off x="3843049" y="952375"/>
            <a:ext cx="5159871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Yaroslav Tereshchenko</a:t>
            </a:r>
          </a:p>
        </p:txBody>
      </p:sp>
      <p:sp>
        <p:nvSpPr>
          <p:cNvPr id="33" name="Google Shape;33;p8"/>
          <p:cNvSpPr txBox="1"/>
          <p:nvPr/>
        </p:nvSpPr>
        <p:spPr>
          <a:xfrm>
            <a:off x="3843049" y="2065851"/>
            <a:ext cx="47862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5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Senior CV/ML Developer at </a:t>
            </a: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Svitla</a:t>
            </a: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PhD in Applied Mathematics. He teaches at the Taras Shevchenko National University of Kyiv, at the Faculty of Computer Sciences and Cybernetics. </a:t>
            </a:r>
          </a:p>
        </p:txBody>
      </p:sp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516600" y="1136575"/>
            <a:ext cx="3000000" cy="30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Зображення, що містить Обличчя людини, особа, дерево, одежа&#10;&#10;Автоматично згенерований опис">
            <a:extLst>
              <a:ext uri="{FF2B5EF4-FFF2-40B4-BE49-F238E27FC236}">
                <a16:creationId xmlns:a16="http://schemas.microsoft.com/office/drawing/2014/main" id="{CB116EEE-F1E2-07E7-70AE-CBDC1306B3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599" y="1136575"/>
            <a:ext cx="3007353" cy="3067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Transformer: </a:t>
            </a:r>
            <a:r>
              <a:rPr lang="en-US" sz="2800" b="0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Patch Embedding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0981BB5-EBF5-690E-76BA-BE248919F88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015728" y="2434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B3D0573E-E19B-34AD-E740-3AAE15604E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12" y="1497994"/>
            <a:ext cx="2688234" cy="17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1;p11">
            <a:extLst>
              <a:ext uri="{FF2B5EF4-FFF2-40B4-BE49-F238E27FC236}">
                <a16:creationId xmlns:a16="http://schemas.microsoft.com/office/drawing/2014/main" id="{B0581334-A866-FB50-12E1-DBB85603C53A}"/>
              </a:ext>
            </a:extLst>
          </p:cNvPr>
          <p:cNvSpPr txBox="1"/>
          <p:nvPr userDrawn="1"/>
        </p:nvSpPr>
        <p:spPr>
          <a:xfrm>
            <a:off x="687357" y="2185080"/>
            <a:ext cx="3244732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US" sz="16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learned</a:t>
            </a:r>
            <a:r>
              <a:rPr lang="en-US" sz="1600" b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r>
              <a:rPr lang="en-US" sz="1600" b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filters that are initially applied to the image patches at the first layer of the </a:t>
            </a:r>
            <a:r>
              <a:rPr lang="en-US" sz="1600" b="0" dirty="0" err="1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</a:t>
            </a:r>
            <a:r>
              <a:rPr lang="en-US" sz="1600" b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resemble basis functions that can extract the low-level features within each patch</a:t>
            </a:r>
            <a:endParaRPr sz="1600" b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132" name="Picture 4" descr="The linear projection layer attempts to transform arrays into vectors while maintaining their “physical dimensions”. Meaning similar image patches should be mapped to similar patch embeddings.">
            <a:extLst>
              <a:ext uri="{FF2B5EF4-FFF2-40B4-BE49-F238E27FC236}">
                <a16:creationId xmlns:a16="http://schemas.microsoft.com/office/drawing/2014/main" id="{81653B29-C89F-50A7-0C6B-A3D5ECEBC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11" y="3295315"/>
            <a:ext cx="2688235" cy="11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5289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Transformer: </a:t>
            </a:r>
            <a:r>
              <a:rPr lang="en-US" sz="2800" b="0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Positional encodings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0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0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0981BB5-EBF5-690E-76BA-BE248919F88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015728" y="2434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Google Shape;71;p11">
            <a:extLst>
              <a:ext uri="{FF2B5EF4-FFF2-40B4-BE49-F238E27FC236}">
                <a16:creationId xmlns:a16="http://schemas.microsoft.com/office/drawing/2014/main" id="{B0581334-A866-FB50-12E1-DBB85603C53A}"/>
              </a:ext>
            </a:extLst>
          </p:cNvPr>
          <p:cNvSpPr txBox="1"/>
          <p:nvPr userDrawn="1"/>
        </p:nvSpPr>
        <p:spPr>
          <a:xfrm>
            <a:off x="753032" y="2146003"/>
            <a:ext cx="3244732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Positional encodings </a:t>
            </a:r>
            <a:r>
              <a:rPr lang="en-US" sz="1600" b="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 the model differentiate between different positions in the image and capture spatial relationships. They are usually learned and added to the patch embeddings at the input stage</a:t>
            </a:r>
            <a:endParaRPr sz="1600" b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134" name="Picture 6">
            <a:extLst>
              <a:ext uri="{FF2B5EF4-FFF2-40B4-BE49-F238E27FC236}">
                <a16:creationId xmlns:a16="http://schemas.microsoft.com/office/drawing/2014/main" id="{EE5500EC-F9C4-6531-7B0D-0B18385CB0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39" y="1798831"/>
            <a:ext cx="3061125" cy="260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2721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Transformer: </a:t>
            </a:r>
            <a:r>
              <a:rPr lang="en-US" sz="2800" b="0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Multi-Head Self-Attention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0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2" name="Google Shape;71;p11">
            <a:extLst>
              <a:ext uri="{FF2B5EF4-FFF2-40B4-BE49-F238E27FC236}">
                <a16:creationId xmlns:a16="http://schemas.microsoft.com/office/drawing/2014/main" id="{B0581334-A866-FB50-12E1-DBB85603C53A}"/>
              </a:ext>
            </a:extLst>
          </p:cNvPr>
          <p:cNvSpPr txBox="1"/>
          <p:nvPr userDrawn="1"/>
        </p:nvSpPr>
        <p:spPr>
          <a:xfrm>
            <a:off x="753032" y="2146003"/>
            <a:ext cx="324473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Multi-head attention </a:t>
            </a:r>
            <a:r>
              <a:rPr lang="en-US" sz="1600" b="0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employs multiple sets of learnable parameters (attention heads) to capture different types of relationships</a:t>
            </a:r>
            <a:endParaRPr sz="1600" b="0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13D13A47-6BD2-2BF5-0FD1-556C54A96D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262" y="1532793"/>
            <a:ext cx="2977831" cy="291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42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Transformer: </a:t>
            </a:r>
            <a:r>
              <a:rPr lang="en-US" sz="2800" b="0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Multi-Head Self-Attention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0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54274" name="Picture 2" descr="Vision Transformer Attention Map">
            <a:extLst>
              <a:ext uri="{FF2B5EF4-FFF2-40B4-BE49-F238E27FC236}">
                <a16:creationId xmlns:a16="http://schemas.microsoft.com/office/drawing/2014/main" id="{73B1F6E3-EDF0-ED2C-0A8F-46487D2EF0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01" y="1465984"/>
            <a:ext cx="5891397" cy="310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293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Transformer: </a:t>
            </a:r>
            <a:r>
              <a:rPr lang="en-US" sz="2800" b="0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Multi-Head Self-Attention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0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57346" name="Picture 2" descr="Visualization of attention maps of ViT on images from ImageNet-A">
            <a:extLst>
              <a:ext uri="{FF2B5EF4-FFF2-40B4-BE49-F238E27FC236}">
                <a16:creationId xmlns:a16="http://schemas.microsoft.com/office/drawing/2014/main" id="{69922D37-9507-478A-1924-DFB5927076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737" y="1242776"/>
            <a:ext cx="3224318" cy="337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307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</a:t>
            </a:r>
            <a:endParaRPr lang="en-US" sz="2800" b="0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0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E3938-3DF6-91D8-A82F-42F0260A28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74" y="1207075"/>
            <a:ext cx="4669748" cy="35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7795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Transformer: </a:t>
            </a:r>
            <a:r>
              <a:rPr lang="en-US" sz="2800" b="0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Training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0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2" name="Google Shape;71;p11">
            <a:extLst>
              <a:ext uri="{FF2B5EF4-FFF2-40B4-BE49-F238E27FC236}">
                <a16:creationId xmlns:a16="http://schemas.microsoft.com/office/drawing/2014/main" id="{B0581334-A866-FB50-12E1-DBB85603C53A}"/>
              </a:ext>
            </a:extLst>
          </p:cNvPr>
          <p:cNvSpPr txBox="1"/>
          <p:nvPr userDrawn="1"/>
        </p:nvSpPr>
        <p:spPr>
          <a:xfrm>
            <a:off x="707563" y="1666070"/>
            <a:ext cx="8365709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Preparation</a:t>
            </a:r>
            <a:r>
              <a:rPr lang="en-US" sz="1600" b="0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Split images into patches and linearly embed them, adding positional 	             encodings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Setup</a:t>
            </a:r>
            <a:r>
              <a:rPr lang="en-US" sz="1600" b="0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 Configure the </a:t>
            </a:r>
            <a:r>
              <a:rPr lang="en-US" sz="1600" b="0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</a:t>
            </a:r>
            <a:r>
              <a:rPr lang="en-US" sz="1600" b="0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transformer encoder layers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 Function </a:t>
            </a:r>
            <a:r>
              <a:rPr lang="en-US" sz="1600" b="0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Choose an appropriate loss function, like cross-entropy for classification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Optimizer Selection</a:t>
            </a:r>
            <a:r>
              <a:rPr lang="en-US" sz="1600" b="0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Select an optimizer, such as Adam or SGD, for weight adjustments</a:t>
            </a:r>
            <a:endParaRPr sz="1600" b="0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346517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 Transformer: </a:t>
            </a:r>
            <a:r>
              <a:rPr lang="en-US" sz="2800" b="0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0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2" name="Google Shape;71;p11">
            <a:extLst>
              <a:ext uri="{FF2B5EF4-FFF2-40B4-BE49-F238E27FC236}">
                <a16:creationId xmlns:a16="http://schemas.microsoft.com/office/drawing/2014/main" id="{B0581334-A866-FB50-12E1-DBB85603C53A}"/>
              </a:ext>
            </a:extLst>
          </p:cNvPr>
          <p:cNvSpPr txBox="1"/>
          <p:nvPr userDrawn="1"/>
        </p:nvSpPr>
        <p:spPr>
          <a:xfrm>
            <a:off x="707563" y="1666070"/>
            <a:ext cx="836570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 err="1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ViTMAE</a:t>
            </a:r>
            <a:endParaRPr lang="en-US" sz="1600" b="0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370" name="Picture 2" descr="drawing">
            <a:extLst>
              <a:ext uri="{FF2B5EF4-FFF2-40B4-BE49-F238E27FC236}">
                <a16:creationId xmlns:a16="http://schemas.microsoft.com/office/drawing/2014/main" id="{C2D5E30A-4F20-E871-FBBD-024A15E8D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72" y="1666070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6012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 Transformer vs CNN</a:t>
            </a:r>
            <a:endParaRPr lang="uk-UA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" name="Таблиця 13">
            <a:extLst>
              <a:ext uri="{FF2B5EF4-FFF2-40B4-BE49-F238E27FC236}">
                <a16:creationId xmlns:a16="http://schemas.microsoft.com/office/drawing/2014/main" id="{83F505AE-FBC7-122B-0CEE-52B071C8E0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12545168"/>
              </p:ext>
            </p:extLst>
          </p:nvPr>
        </p:nvGraphicFramePr>
        <p:xfrm>
          <a:off x="907429" y="1643880"/>
          <a:ext cx="7210566" cy="27694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40132">
                  <a:extLst>
                    <a:ext uri="{9D8B030D-6E8A-4147-A177-3AD203B41FA5}">
                      <a16:colId xmlns:a16="http://schemas.microsoft.com/office/drawing/2014/main" val="334345605"/>
                    </a:ext>
                  </a:extLst>
                </a:gridCol>
                <a:gridCol w="2866912">
                  <a:extLst>
                    <a:ext uri="{9D8B030D-6E8A-4147-A177-3AD203B41FA5}">
                      <a16:colId xmlns:a16="http://schemas.microsoft.com/office/drawing/2014/main" val="764715577"/>
                    </a:ext>
                  </a:extLst>
                </a:gridCol>
                <a:gridCol w="2403522">
                  <a:extLst>
                    <a:ext uri="{9D8B030D-6E8A-4147-A177-3AD203B41FA5}">
                      <a16:colId xmlns:a16="http://schemas.microsoft.com/office/drawing/2014/main" val="2914043601"/>
                    </a:ext>
                  </a:extLst>
                </a:gridCol>
              </a:tblGrid>
              <a:tr h="227292">
                <a:tc>
                  <a:txBody>
                    <a:bodyPr/>
                    <a:lstStyle/>
                    <a:p>
                      <a:pPr fontAlgn="b"/>
                      <a:endParaRPr lang="en-US" sz="1200" b="1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Vision Transformers (ViTs)</a:t>
                      </a:r>
                    </a:p>
                    <a:p>
                      <a:pPr fontAlgn="b"/>
                      <a:endParaRPr lang="en-US" sz="1200" b="1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Convolutional Neural Networks</a:t>
                      </a:r>
                    </a:p>
                    <a:p>
                      <a:pPr fontAlgn="b"/>
                      <a:endParaRPr lang="en-US" sz="1200" b="1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b"/>
                </a:tc>
                <a:extLst>
                  <a:ext uri="{0D108BD9-81ED-4DB2-BD59-A6C34878D82A}">
                    <a16:rowId xmlns:a16="http://schemas.microsoft.com/office/drawing/2014/main" val="698934146"/>
                  </a:ext>
                </a:extLst>
              </a:tr>
              <a:tr h="320883">
                <a:tc>
                  <a:txBody>
                    <a:bodyPr/>
                    <a:lstStyle/>
                    <a:p>
                      <a:pPr fontAlgn="base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Input Representation</a:t>
                      </a:r>
                      <a:endParaRPr lang="en-US" sz="1200" dirty="0">
                        <a:solidFill>
                          <a:srgbClr val="CC8DEC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Image as series of patches (like word embeddings in text).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Processes whole image, focusing on local features.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extLst>
                  <a:ext uri="{0D108BD9-81ED-4DB2-BD59-A6C34878D82A}">
                    <a16:rowId xmlns:a16="http://schemas.microsoft.com/office/drawing/2014/main" val="933671287"/>
                  </a:ext>
                </a:extLst>
              </a:tr>
              <a:tr h="320883">
                <a:tc>
                  <a:txBody>
                    <a:bodyPr/>
                    <a:lstStyle/>
                    <a:p>
                      <a:pPr fontAlgn="base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Layer Similarity</a:t>
                      </a:r>
                      <a:endParaRPr lang="en-US" sz="1200" dirty="0">
                        <a:solidFill>
                          <a:srgbClr val="CC8DEC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High similarity between shallow and deep layers.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Greater difference between shallow and deep layers.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extLst>
                  <a:ext uri="{0D108BD9-81ED-4DB2-BD59-A6C34878D82A}">
                    <a16:rowId xmlns:a16="http://schemas.microsoft.com/office/drawing/2014/main" val="2423349885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fontAlgn="base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Global vs. Local Rep.</a:t>
                      </a:r>
                      <a:endParaRPr lang="en-US" sz="1200" dirty="0">
                        <a:solidFill>
                          <a:srgbClr val="CC8DEC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Global representation from shallow layers; local also important.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Focus on local representation initially, global in deeper layers.</a:t>
                      </a:r>
                    </a:p>
                    <a:p>
                      <a:pPr fontAlgn="base"/>
                      <a:endParaRPr lang="en-US" sz="1200" dirty="0">
                        <a:effectLst/>
                      </a:endParaRP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extLst>
                  <a:ext uri="{0D108BD9-81ED-4DB2-BD59-A6C34878D82A}">
                    <a16:rowId xmlns:a16="http://schemas.microsoft.com/office/drawing/2014/main" val="2873220312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fontAlgn="base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Skip Connections</a:t>
                      </a:r>
                      <a:endParaRPr lang="en-US" sz="1200" dirty="0">
                        <a:solidFill>
                          <a:srgbClr val="CC8DEC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More influential, significantly impacting performance.</a:t>
                      </a:r>
                      <a:endParaRPr lang="en-US" sz="120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Less influential compared to ViTs.</a:t>
                      </a:r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extLst>
                  <a:ext uri="{0D108BD9-81ED-4DB2-BD59-A6C34878D82A}">
                    <a16:rowId xmlns:a16="http://schemas.microsoft.com/office/drawing/2014/main" val="2319385101"/>
                  </a:ext>
                </a:extLst>
              </a:tr>
            </a:tbl>
          </a:graphicData>
        </a:graphic>
      </p:graphicFrame>
      <p:cxnSp>
        <p:nvCxnSpPr>
          <p:cNvPr id="28" name="Пряма сполучна лінія 27">
            <a:extLst>
              <a:ext uri="{FF2B5EF4-FFF2-40B4-BE49-F238E27FC236}">
                <a16:creationId xmlns:a16="http://schemas.microsoft.com/office/drawing/2014/main" id="{2FE17AF8-F290-0C78-2A3D-B3980B30E137}"/>
              </a:ext>
            </a:extLst>
          </p:cNvPr>
          <p:cNvCxnSpPr>
            <a:cxnSpLocks/>
          </p:cNvCxnSpPr>
          <p:nvPr userDrawn="1"/>
        </p:nvCxnSpPr>
        <p:spPr>
          <a:xfrm flipH="1">
            <a:off x="815009" y="1954203"/>
            <a:ext cx="753386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5B48D587-4E91-9694-6052-3B2AE3CED657}"/>
              </a:ext>
            </a:extLst>
          </p:cNvPr>
          <p:cNvCxnSpPr>
            <a:cxnSpLocks/>
          </p:cNvCxnSpPr>
          <p:nvPr userDrawn="1"/>
        </p:nvCxnSpPr>
        <p:spPr>
          <a:xfrm flipH="1">
            <a:off x="815009" y="2596105"/>
            <a:ext cx="753386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сполучна лінія 32">
            <a:extLst>
              <a:ext uri="{FF2B5EF4-FFF2-40B4-BE49-F238E27FC236}">
                <a16:creationId xmlns:a16="http://schemas.microsoft.com/office/drawing/2014/main" id="{71B4B143-A574-15DC-2295-8D9CCC1AF149}"/>
              </a:ext>
            </a:extLst>
          </p:cNvPr>
          <p:cNvCxnSpPr>
            <a:cxnSpLocks/>
          </p:cNvCxnSpPr>
          <p:nvPr userDrawn="1"/>
        </p:nvCxnSpPr>
        <p:spPr>
          <a:xfrm flipH="1">
            <a:off x="815009" y="3235522"/>
            <a:ext cx="753386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 сполучна лінія 33">
            <a:extLst>
              <a:ext uri="{FF2B5EF4-FFF2-40B4-BE49-F238E27FC236}">
                <a16:creationId xmlns:a16="http://schemas.microsoft.com/office/drawing/2014/main" id="{521C624D-856D-327F-537B-4DC1C3C24E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15009" y="3869969"/>
            <a:ext cx="753386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 сполучна лінія 34">
            <a:extLst>
              <a:ext uri="{FF2B5EF4-FFF2-40B4-BE49-F238E27FC236}">
                <a16:creationId xmlns:a16="http://schemas.microsoft.com/office/drawing/2014/main" id="{A0718C8D-5067-1087-E268-77DFFA78743C}"/>
              </a:ext>
            </a:extLst>
          </p:cNvPr>
          <p:cNvCxnSpPr>
            <a:cxnSpLocks/>
          </p:cNvCxnSpPr>
          <p:nvPr userDrawn="1"/>
        </p:nvCxnSpPr>
        <p:spPr>
          <a:xfrm flipH="1">
            <a:off x="805069" y="4506074"/>
            <a:ext cx="753386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3594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 Transformer vs CNN</a:t>
            </a:r>
            <a:endParaRPr lang="uk-UA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" name="Таблиця 13">
            <a:extLst>
              <a:ext uri="{FF2B5EF4-FFF2-40B4-BE49-F238E27FC236}">
                <a16:creationId xmlns:a16="http://schemas.microsoft.com/office/drawing/2014/main" id="{83F505AE-FBC7-122B-0CEE-52B071C8E0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67373279"/>
              </p:ext>
            </p:extLst>
          </p:nvPr>
        </p:nvGraphicFramePr>
        <p:xfrm>
          <a:off x="907429" y="1643880"/>
          <a:ext cx="7210566" cy="2537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40132">
                  <a:extLst>
                    <a:ext uri="{9D8B030D-6E8A-4147-A177-3AD203B41FA5}">
                      <a16:colId xmlns:a16="http://schemas.microsoft.com/office/drawing/2014/main" val="334345605"/>
                    </a:ext>
                  </a:extLst>
                </a:gridCol>
                <a:gridCol w="2866912">
                  <a:extLst>
                    <a:ext uri="{9D8B030D-6E8A-4147-A177-3AD203B41FA5}">
                      <a16:colId xmlns:a16="http://schemas.microsoft.com/office/drawing/2014/main" val="764715577"/>
                    </a:ext>
                  </a:extLst>
                </a:gridCol>
                <a:gridCol w="2403522">
                  <a:extLst>
                    <a:ext uri="{9D8B030D-6E8A-4147-A177-3AD203B41FA5}">
                      <a16:colId xmlns:a16="http://schemas.microsoft.com/office/drawing/2014/main" val="2914043601"/>
                    </a:ext>
                  </a:extLst>
                </a:gridCol>
              </a:tblGrid>
              <a:tr h="227292">
                <a:tc>
                  <a:txBody>
                    <a:bodyPr/>
                    <a:lstStyle/>
                    <a:p>
                      <a:pPr fontAlgn="b"/>
                      <a:endParaRPr lang="en-US" sz="1200" b="1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Vision Transformers (ViTs)</a:t>
                      </a:r>
                    </a:p>
                    <a:p>
                      <a:pPr fontAlgn="b"/>
                      <a:endParaRPr lang="en-US" sz="1200" b="1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Convolutional Neural Networks</a:t>
                      </a:r>
                    </a:p>
                    <a:p>
                      <a:pPr fontAlgn="b"/>
                      <a:endParaRPr lang="en-US" sz="1200" b="1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b"/>
                </a:tc>
                <a:extLst>
                  <a:ext uri="{0D108BD9-81ED-4DB2-BD59-A6C34878D82A}">
                    <a16:rowId xmlns:a16="http://schemas.microsoft.com/office/drawing/2014/main" val="698934146"/>
                  </a:ext>
                </a:extLst>
              </a:tr>
              <a:tr h="320883">
                <a:tc>
                  <a:txBody>
                    <a:bodyPr/>
                    <a:lstStyle/>
                    <a:p>
                      <a:pPr fontAlgn="base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Spatial Information</a:t>
                      </a: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Retains more spatial information than </a:t>
                      </a:r>
                      <a:r>
                        <a:rPr lang="en-US" sz="1200" dirty="0" err="1">
                          <a:effectLst/>
                        </a:rPr>
                        <a:t>ResNet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Some loss of spatial information due to pooling and convolution.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extLst>
                  <a:ext uri="{0D108BD9-81ED-4DB2-BD59-A6C34878D82A}">
                    <a16:rowId xmlns:a16="http://schemas.microsoft.com/office/drawing/2014/main" val="933671287"/>
                  </a:ext>
                </a:extLst>
              </a:tr>
              <a:tr h="320883">
                <a:tc>
                  <a:txBody>
                    <a:bodyPr/>
                    <a:lstStyle/>
                    <a:p>
                      <a:pPr fontAlgn="base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Learning with Large Data</a:t>
                      </a: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Excels in high-quality intermediate representations.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Effective, but may not be as efficient as ViTs with large data.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extLst>
                  <a:ext uri="{0D108BD9-81ED-4DB2-BD59-A6C34878D82A}">
                    <a16:rowId xmlns:a16="http://schemas.microsoft.com/office/drawing/2014/main" val="2423349885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fontAlgn="base"/>
                      <a:r>
                        <a:rPr lang="en-US" sz="1200" b="1" dirty="0">
                          <a:solidFill>
                            <a:srgbClr val="CC8DEC"/>
                          </a:solidFill>
                          <a:effectLst/>
                        </a:rPr>
                        <a:t>Application Scope</a:t>
                      </a: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Expanding from language to vision models.</a:t>
                      </a: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Traditional standard for vision models, now challenged by ViTs.</a:t>
                      </a:r>
                    </a:p>
                    <a:p>
                      <a:pPr fontAlgn="base"/>
                      <a:endParaRPr lang="en-US" sz="1200" dirty="0">
                        <a:effectLst/>
                      </a:endParaRPr>
                    </a:p>
                    <a:p>
                      <a:pPr fontAlgn="base"/>
                      <a:endParaRPr lang="en-US" sz="1200" dirty="0">
                        <a:effectLst/>
                        <a:latin typeface="Helvetica Neue" panose="020B0604020202020204" charset="0"/>
                      </a:endParaRPr>
                    </a:p>
                  </a:txBody>
                  <a:tcPr marL="40110" marR="40110" marT="20055" marB="20055" anchor="ctr"/>
                </a:tc>
                <a:extLst>
                  <a:ext uri="{0D108BD9-81ED-4DB2-BD59-A6C34878D82A}">
                    <a16:rowId xmlns:a16="http://schemas.microsoft.com/office/drawing/2014/main" val="2873220312"/>
                  </a:ext>
                </a:extLst>
              </a:tr>
            </a:tbl>
          </a:graphicData>
        </a:graphic>
      </p:graphicFrame>
      <p:cxnSp>
        <p:nvCxnSpPr>
          <p:cNvPr id="2" name="Пряма сполучна лінія 1">
            <a:extLst>
              <a:ext uri="{FF2B5EF4-FFF2-40B4-BE49-F238E27FC236}">
                <a16:creationId xmlns:a16="http://schemas.microsoft.com/office/drawing/2014/main" id="{161D38F4-9DBF-EA5A-3F78-7A94ACB02C37}"/>
              </a:ext>
            </a:extLst>
          </p:cNvPr>
          <p:cNvCxnSpPr>
            <a:cxnSpLocks/>
          </p:cNvCxnSpPr>
          <p:nvPr userDrawn="1"/>
        </p:nvCxnSpPr>
        <p:spPr>
          <a:xfrm flipH="1">
            <a:off x="815009" y="1954203"/>
            <a:ext cx="753386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 сполучна лінія 2">
            <a:extLst>
              <a:ext uri="{FF2B5EF4-FFF2-40B4-BE49-F238E27FC236}">
                <a16:creationId xmlns:a16="http://schemas.microsoft.com/office/drawing/2014/main" id="{6E83857C-6497-DEB4-3084-77A94F5929A2}"/>
              </a:ext>
            </a:extLst>
          </p:cNvPr>
          <p:cNvCxnSpPr>
            <a:cxnSpLocks/>
          </p:cNvCxnSpPr>
          <p:nvPr userDrawn="1"/>
        </p:nvCxnSpPr>
        <p:spPr>
          <a:xfrm flipH="1">
            <a:off x="815009" y="2596105"/>
            <a:ext cx="753386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 сполучна лінія 3">
            <a:extLst>
              <a:ext uri="{FF2B5EF4-FFF2-40B4-BE49-F238E27FC236}">
                <a16:creationId xmlns:a16="http://schemas.microsoft.com/office/drawing/2014/main" id="{1C8F3971-3525-CA24-1A2D-2C2FB51C3A3F}"/>
              </a:ext>
            </a:extLst>
          </p:cNvPr>
          <p:cNvCxnSpPr>
            <a:cxnSpLocks/>
          </p:cNvCxnSpPr>
          <p:nvPr userDrawn="1"/>
        </p:nvCxnSpPr>
        <p:spPr>
          <a:xfrm flipH="1">
            <a:off x="815009" y="3235522"/>
            <a:ext cx="753386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C9E0E657-3E97-3E38-4C28-D2E8ADB8BE07}"/>
              </a:ext>
            </a:extLst>
          </p:cNvPr>
          <p:cNvCxnSpPr>
            <a:cxnSpLocks/>
          </p:cNvCxnSpPr>
          <p:nvPr userDrawn="1"/>
        </p:nvCxnSpPr>
        <p:spPr>
          <a:xfrm flipH="1">
            <a:off x="815009" y="3869969"/>
            <a:ext cx="753386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51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peaker" preserve="1">
  <p:cSld name="1_about speaker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/>
        </p:nvSpPr>
        <p:spPr>
          <a:xfrm>
            <a:off x="381144" y="4178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&lt;</a:t>
            </a:r>
            <a:r>
              <a:rPr lang="ru" sz="1700" b="1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ABOUT SPEAKER</a:t>
            </a: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&gt;</a:t>
            </a:r>
            <a:endParaRPr sz="1700" b="1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8"/>
          <p:cNvSpPr txBox="1"/>
          <p:nvPr/>
        </p:nvSpPr>
        <p:spPr>
          <a:xfrm>
            <a:off x="3843049" y="952375"/>
            <a:ext cx="5159871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Bohdan </a:t>
            </a:r>
            <a:r>
              <a:rPr lang="en-US" sz="3600" b="1" dirty="0" err="1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Bobyl</a:t>
            </a: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;p8"/>
          <p:cNvSpPr txBox="1"/>
          <p:nvPr/>
        </p:nvSpPr>
        <p:spPr>
          <a:xfrm>
            <a:off x="3858475" y="1591200"/>
            <a:ext cx="47862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5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Research Lead at Squad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Lecturer at the Taras Shevchenko National University of Kyiv, at the Faculty of Computer Sciences and Cybernetics.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Has more than 10 years of CV/ML/DL experience.</a:t>
            </a:r>
          </a:p>
        </p:txBody>
      </p:sp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516600" y="1146225"/>
            <a:ext cx="3000000" cy="3067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A" dirty="0"/>
          </a:p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9816F001-5A67-A5B4-7FC0-F7D3A790F9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599" y="1146225"/>
            <a:ext cx="3007353" cy="30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83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Challenges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1066341" y="1991189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1316216" y="1870139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Computational Resources: High demand for computational power and memory.</a:t>
            </a: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68;p11">
            <a:extLst>
              <a:ext uri="{FF2B5EF4-FFF2-40B4-BE49-F238E27FC236}">
                <a16:creationId xmlns:a16="http://schemas.microsoft.com/office/drawing/2014/main" id="{959636CE-1A4D-801B-9090-5EB109ED9442}"/>
              </a:ext>
            </a:extLst>
          </p:cNvPr>
          <p:cNvSpPr/>
          <p:nvPr userDrawn="1"/>
        </p:nvSpPr>
        <p:spPr>
          <a:xfrm>
            <a:off x="1066341" y="242134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1;p11">
            <a:extLst>
              <a:ext uri="{FF2B5EF4-FFF2-40B4-BE49-F238E27FC236}">
                <a16:creationId xmlns:a16="http://schemas.microsoft.com/office/drawing/2014/main" id="{44316989-CC3E-32B5-2EED-91809B21CFB2}"/>
              </a:ext>
            </a:extLst>
          </p:cNvPr>
          <p:cNvSpPr txBox="1"/>
          <p:nvPr userDrawn="1"/>
        </p:nvSpPr>
        <p:spPr>
          <a:xfrm>
            <a:off x="1316216" y="2300290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Efficiency: Requires large datasets for optimal training</a:t>
            </a:r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7053BFBC-717C-BACE-8E10-10CB823A76B7}"/>
              </a:ext>
            </a:extLst>
          </p:cNvPr>
          <p:cNvSpPr/>
          <p:nvPr userDrawn="1"/>
        </p:nvSpPr>
        <p:spPr>
          <a:xfrm>
            <a:off x="1066341" y="289084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1;p11">
            <a:extLst>
              <a:ext uri="{FF2B5EF4-FFF2-40B4-BE49-F238E27FC236}">
                <a16:creationId xmlns:a16="http://schemas.microsoft.com/office/drawing/2014/main" id="{648CF546-E81D-F674-0DA5-5E564A07098A}"/>
              </a:ext>
            </a:extLst>
          </p:cNvPr>
          <p:cNvSpPr txBox="1"/>
          <p:nvPr userDrawn="1"/>
        </p:nvSpPr>
        <p:spPr>
          <a:xfrm>
            <a:off x="1316216" y="2769790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Time: Longer training durations due to complexity</a:t>
            </a:r>
          </a:p>
        </p:txBody>
      </p:sp>
    </p:spTree>
    <p:extLst>
      <p:ext uri="{BB962C8B-B14F-4D97-AF65-F5344CB8AC3E}">
        <p14:creationId xmlns:p14="http://schemas.microsoft.com/office/powerpoint/2010/main" val="28103625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 and A" preserve="1">
  <p:cSld name="1_Q and A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484350" y="1906050"/>
            <a:ext cx="81753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Q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&amp;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70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00544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 userDrawn="1">
  <p:cSld name="1_Thanks">
    <p:bg>
      <p:bgPr>
        <a:solidFill>
          <a:srgbClr val="CC8DEC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717275" y="909900"/>
            <a:ext cx="41829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SEE YOU</a:t>
            </a:r>
            <a:b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NEXT TIME </a:t>
            </a:r>
            <a:r>
              <a:rPr lang="ru" sz="3700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;)</a:t>
            </a:r>
            <a:endParaRPr sz="800" b="1" dirty="0">
              <a:solidFill>
                <a:schemeClr val="dk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75" y="4364075"/>
            <a:ext cx="385494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035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413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6538625" y="4440275"/>
            <a:ext cx="200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aihouse.org.ua 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685" y="4417342"/>
            <a:ext cx="278976" cy="278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26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" preserve="1">
  <p:cSld name="1_5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‹№›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84350" y="2180100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Visual Transformer</a:t>
            </a: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84350" y="2887200"/>
            <a:ext cx="81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Theory &lt;Part 1&gt;</a:t>
            </a:r>
            <a:endParaRPr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6812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 preserve="1">
  <p:cSld name="1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384500" y="226195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84500" y="2838198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4500" y="340627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634375" y="2140893"/>
            <a:ext cx="49595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Introduction to Visual Transformers</a:t>
            </a:r>
          </a:p>
        </p:txBody>
      </p:sp>
      <p:sp>
        <p:nvSpPr>
          <p:cNvPr id="86" name="Google Shape;86;p12"/>
          <p:cNvSpPr txBox="1"/>
          <p:nvPr/>
        </p:nvSpPr>
        <p:spPr>
          <a:xfrm>
            <a:off x="634374" y="2713263"/>
            <a:ext cx="520103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Deep Dive into Visual Transformers</a:t>
            </a:r>
            <a:endParaRPr lang="en-US" sz="16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Google Shape;35;p8">
            <a:extLst>
              <a:ext uri="{FF2B5EF4-FFF2-40B4-BE49-F238E27FC236}">
                <a16:creationId xmlns:a16="http://schemas.microsoft.com/office/drawing/2014/main" id="{C21A399B-77FA-EF46-C327-A78F674F72C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792" y="1708831"/>
            <a:ext cx="149250" cy="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D4F1F-DF02-03B3-1C7C-530D75380B36}"/>
              </a:ext>
            </a:extLst>
          </p:cNvPr>
          <p:cNvSpPr txBox="1"/>
          <p:nvPr userDrawn="1"/>
        </p:nvSpPr>
        <p:spPr>
          <a:xfrm>
            <a:off x="634375" y="1607404"/>
            <a:ext cx="4225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Visual Transformer: </a:t>
            </a:r>
            <a:r>
              <a:rPr lang="en-US" sz="1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Theory &lt;Part1&gt;</a:t>
            </a: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</a:t>
            </a:r>
            <a:endParaRPr lang="uk-UA" sz="1600" dirty="0"/>
          </a:p>
          <a:p>
            <a:endParaRPr lang="uk-U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4FA58-7FB8-827E-4D86-A6362F757763}"/>
              </a:ext>
            </a:extLst>
          </p:cNvPr>
          <p:cNvSpPr txBox="1"/>
          <p:nvPr userDrawn="1"/>
        </p:nvSpPr>
        <p:spPr>
          <a:xfrm>
            <a:off x="634375" y="1268850"/>
            <a:ext cx="4225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uk-UA" sz="1600" dirty="0"/>
          </a:p>
        </p:txBody>
      </p:sp>
      <p:sp>
        <p:nvSpPr>
          <p:cNvPr id="6" name="Google Shape;87;p12">
            <a:extLst>
              <a:ext uri="{FF2B5EF4-FFF2-40B4-BE49-F238E27FC236}">
                <a16:creationId xmlns:a16="http://schemas.microsoft.com/office/drawing/2014/main" id="{71874585-5698-32CE-2F33-574ADCB51D26}"/>
              </a:ext>
            </a:extLst>
          </p:cNvPr>
          <p:cNvSpPr txBox="1"/>
          <p:nvPr userDrawn="1"/>
        </p:nvSpPr>
        <p:spPr>
          <a:xfrm>
            <a:off x="574042" y="3269894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 and Benchmarks for </a:t>
            </a:r>
            <a:r>
              <a:rPr lang="en-US" sz="16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ViT</a:t>
            </a:r>
            <a:endParaRPr lang="en-US" sz="16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2142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58;p25">
            <a:extLst>
              <a:ext uri="{FF2B5EF4-FFF2-40B4-BE49-F238E27FC236}">
                <a16:creationId xmlns:a16="http://schemas.microsoft.com/office/drawing/2014/main" id="{4BF9B1A0-C769-9CDD-1C19-A783D4B843E6}"/>
              </a:ext>
            </a:extLst>
          </p:cNvPr>
          <p:cNvSpPr txBox="1"/>
          <p:nvPr userDrawn="1"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Paradigm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shift</a:t>
            </a:r>
            <a:endParaRPr lang="uk-UA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Прямокутник: округлені кути 12">
            <a:extLst>
              <a:ext uri="{FF2B5EF4-FFF2-40B4-BE49-F238E27FC236}">
                <a16:creationId xmlns:a16="http://schemas.microsoft.com/office/drawing/2014/main" id="{75F59514-4775-8028-4574-6ABB3A977DC8}"/>
              </a:ext>
            </a:extLst>
          </p:cNvPr>
          <p:cNvSpPr/>
          <p:nvPr userDrawn="1"/>
        </p:nvSpPr>
        <p:spPr>
          <a:xfrm>
            <a:off x="436729" y="2015214"/>
            <a:ext cx="1933432" cy="86815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stages of Computer vision</a:t>
            </a:r>
            <a:endParaRPr lang="uk-UA" dirty="0"/>
          </a:p>
        </p:txBody>
      </p:sp>
      <p:sp>
        <p:nvSpPr>
          <p:cNvPr id="14" name="Google Shape;159;p25">
            <a:extLst>
              <a:ext uri="{FF2B5EF4-FFF2-40B4-BE49-F238E27FC236}">
                <a16:creationId xmlns:a16="http://schemas.microsoft.com/office/drawing/2014/main" id="{4C13DB7C-B98D-5B4A-07CA-0DC5736B1019}"/>
              </a:ext>
            </a:extLst>
          </p:cNvPr>
          <p:cNvSpPr txBox="1"/>
          <p:nvPr userDrawn="1"/>
        </p:nvSpPr>
        <p:spPr>
          <a:xfrm>
            <a:off x="363941" y="2952877"/>
            <a:ext cx="207900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Techniques</a:t>
            </a: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 detection,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Handcrafted features </a:t>
            </a:r>
          </a:p>
        </p:txBody>
      </p:sp>
    </p:spTree>
    <p:extLst>
      <p:ext uri="{BB962C8B-B14F-4D97-AF65-F5344CB8AC3E}">
        <p14:creationId xmlns:p14="http://schemas.microsoft.com/office/powerpoint/2010/main" val="103112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824" r:id="rId2"/>
    <p:sldLayoutId id="2147483825" r:id="rId3"/>
    <p:sldLayoutId id="2147483826" r:id="rId4"/>
    <p:sldLayoutId id="2147483654" r:id="rId5"/>
    <p:sldLayoutId id="2147483677" r:id="rId6"/>
    <p:sldLayoutId id="2147483684" r:id="rId7"/>
    <p:sldLayoutId id="2147483678" r:id="rId8"/>
    <p:sldLayoutId id="2147483697" r:id="rId9"/>
    <p:sldLayoutId id="2147483863" r:id="rId10"/>
    <p:sldLayoutId id="2147483865" r:id="rId11"/>
    <p:sldLayoutId id="2147483866" r:id="rId12"/>
    <p:sldLayoutId id="2147483864" r:id="rId13"/>
    <p:sldLayoutId id="2147483868" r:id="rId14"/>
    <p:sldLayoutId id="2147483869" r:id="rId15"/>
    <p:sldLayoutId id="2147483691" r:id="rId16"/>
    <p:sldLayoutId id="2147483857" r:id="rId17"/>
    <p:sldLayoutId id="2147483880" r:id="rId18"/>
    <p:sldLayoutId id="2147483877" r:id="rId19"/>
    <p:sldLayoutId id="2147483878" r:id="rId20"/>
    <p:sldLayoutId id="2147483875" r:id="rId21"/>
    <p:sldLayoutId id="2147483876" r:id="rId22"/>
    <p:sldLayoutId id="2147483827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81" r:id="rId29"/>
    <p:sldLayoutId id="2147483892" r:id="rId30"/>
    <p:sldLayoutId id="2147483894" r:id="rId31"/>
    <p:sldLayoutId id="2147483895" r:id="rId32"/>
    <p:sldLayoutId id="2147483897" r:id="rId33"/>
    <p:sldLayoutId id="2147483898" r:id="rId34"/>
    <p:sldLayoutId id="2147483882" r:id="rId35"/>
    <p:sldLayoutId id="2147483896" r:id="rId36"/>
    <p:sldLayoutId id="2147483904" r:id="rId37"/>
    <p:sldLayoutId id="2147483899" r:id="rId38"/>
    <p:sldLayoutId id="2147483902" r:id="rId39"/>
    <p:sldLayoutId id="2147483901" r:id="rId40"/>
    <p:sldLayoutId id="2147483903" r:id="rId41"/>
    <p:sldLayoutId id="2147483905" r:id="rId42"/>
    <p:sldLayoutId id="2147483906" r:id="rId43"/>
    <p:sldLayoutId id="2147483900" r:id="rId44"/>
    <p:sldLayoutId id="2147483907" r:id="rId45"/>
    <p:sldLayoutId id="2147483908" r:id="rId46"/>
    <p:sldLayoutId id="2147483909" r:id="rId47"/>
    <p:sldLayoutId id="2147483911" r:id="rId48"/>
    <p:sldLayoutId id="2147483915" r:id="rId49"/>
    <p:sldLayoutId id="2147483917" r:id="rId50"/>
    <p:sldLayoutId id="2147483916" r:id="rId51"/>
    <p:sldLayoutId id="2147483918" r:id="rId52"/>
    <p:sldLayoutId id="2147483921" r:id="rId53"/>
    <p:sldLayoutId id="2147483922" r:id="rId54"/>
    <p:sldLayoutId id="2147483920" r:id="rId55"/>
    <p:sldLayoutId id="2147483923" r:id="rId56"/>
    <p:sldLayoutId id="2147483924" r:id="rId57"/>
    <p:sldLayoutId id="2147483913" r:id="rId58"/>
    <p:sldLayoutId id="2147483914" r:id="rId59"/>
    <p:sldLayoutId id="2147483856" r:id="rId60"/>
    <p:sldLayoutId id="2147483821" r:id="rId61"/>
    <p:sldLayoutId id="2147483822" r:id="rId6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53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03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123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6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88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011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06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6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26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24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76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92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635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51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77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093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084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28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35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912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55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94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44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494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967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081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33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125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666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809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218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629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156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344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840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788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934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438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723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736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986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727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80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DAF406E2-378C-C2B6-7545-40DD392ECB0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8765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170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609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878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734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57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41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269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463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173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46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04A91A70-B8C9-A8FF-68FA-06D1512C8C3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9816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19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35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9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184870"/>
      </p:ext>
    </p:extLst>
  </p:cSld>
  <p:clrMapOvr>
    <a:masterClrMapping/>
  </p:clrMapOvr>
</p:sld>
</file>

<file path=ppt/theme/theme1.xml><?xml version="1.0" encoding="utf-8"?>
<a:theme xmlns:a="http://schemas.openxmlformats.org/drawingml/2006/main" name="AI HOU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Atyp Text Medium"/>
        <a:ea typeface=""/>
        <a:cs typeface=""/>
      </a:majorFont>
      <a:minorFont>
        <a:latin typeface="Atyp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AI_HOUSE_THEME</Template>
  <TotalTime>6193</TotalTime>
  <Words>0</Words>
  <Application>Microsoft Office PowerPoint</Application>
  <PresentationFormat>Екран (16:9)</PresentationFormat>
  <Paragraphs>0</Paragraphs>
  <Slides>60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60</vt:i4>
      </vt:variant>
    </vt:vector>
  </HeadingPairs>
  <TitlesOfParts>
    <vt:vector size="66" baseType="lpstr">
      <vt:lpstr>Atyp Text</vt:lpstr>
      <vt:lpstr>Atyp Text Medium</vt:lpstr>
      <vt:lpstr>Arial</vt:lpstr>
      <vt:lpstr>Helvetica Neue</vt:lpstr>
      <vt:lpstr>Atyp Display</vt:lpstr>
      <vt:lpstr>AI HOUSE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Yaroslav Tereshchenko</cp:lastModifiedBy>
  <cp:revision>62</cp:revision>
  <dcterms:modified xsi:type="dcterms:W3CDTF">2023-12-14T15:47:11Z</dcterms:modified>
</cp:coreProperties>
</file>